
<file path=[Content_Types].xml><?xml version="1.0" encoding="utf-8"?>
<Types xmlns="http://schemas.openxmlformats.org/package/2006/content-types">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8" r:id="rId2"/>
    <p:sldId id="659" r:id="rId3"/>
    <p:sldId id="664" r:id="rId4"/>
    <p:sldId id="646" r:id="rId5"/>
    <p:sldId id="279" r:id="rId6"/>
    <p:sldId id="332" r:id="rId7"/>
    <p:sldId id="638" r:id="rId8"/>
    <p:sldId id="263" r:id="rId9"/>
    <p:sldId id="669" r:id="rId10"/>
    <p:sldId id="616" r:id="rId11"/>
    <p:sldId id="668" r:id="rId12"/>
    <p:sldId id="667" r:id="rId13"/>
    <p:sldId id="271" r:id="rId14"/>
    <p:sldId id="655" r:id="rId15"/>
    <p:sldId id="663"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A1DB"/>
    <a:srgbClr val="FBFBFB"/>
    <a:srgbClr val="F78C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21" autoAdjust="0"/>
    <p:restoredTop sz="94660"/>
  </p:normalViewPr>
  <p:slideViewPr>
    <p:cSldViewPr snapToGrid="0">
      <p:cViewPr varScale="1">
        <p:scale>
          <a:sx n="67" d="100"/>
          <a:sy n="67" d="100"/>
        </p:scale>
        <p:origin x="200" y="1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C9153-FA64-5348-88F4-354DC9607156}" type="datetimeFigureOut">
              <a:rPr lang="en-US" smtClean="0"/>
              <a:t>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397A8-B7DD-6543-8328-996E08ACE1FE}" type="slidenum">
              <a:rPr lang="en-US" smtClean="0"/>
              <a:t>‹#›</a:t>
            </a:fld>
            <a:endParaRPr lang="en-US"/>
          </a:p>
        </p:txBody>
      </p:sp>
    </p:spTree>
    <p:extLst>
      <p:ext uri="{BB962C8B-B14F-4D97-AF65-F5344CB8AC3E}">
        <p14:creationId xmlns:p14="http://schemas.microsoft.com/office/powerpoint/2010/main" val="58192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let’s see what happens when a developer makes a change and builds a new version of our sample IT system. a simple target app and the see testing security in the pipeline, flowing the information into our compliance apps and the SSP.  The result of our new scan, and the impact on compliance automatically flows through the compliance apps and updates our SSP. (Do demo.)</a:t>
            </a:r>
            <a:endParaRPr lang="en-US" dirty="0"/>
          </a:p>
          <a:p>
            <a:endParaRPr lang="en-US" dirty="0"/>
          </a:p>
        </p:txBody>
      </p:sp>
      <p:sp>
        <p:nvSpPr>
          <p:cNvPr id="4" name="Slide Number Placeholder 3"/>
          <p:cNvSpPr>
            <a:spLocks noGrp="1"/>
          </p:cNvSpPr>
          <p:nvPr>
            <p:ph type="sldNum" sz="quarter" idx="10"/>
          </p:nvPr>
        </p:nvSpPr>
        <p:spPr/>
        <p:txBody>
          <a:bodyPr/>
          <a:lstStyle/>
          <a:p>
            <a:fld id="{536D4F25-B00E-41F5-8C5C-1BE034335D82}" type="slidenum">
              <a:rPr lang="en-US" smtClean="0"/>
              <a:t>9</a:t>
            </a:fld>
            <a:endParaRPr lang="en-US"/>
          </a:p>
        </p:txBody>
      </p:sp>
    </p:spTree>
    <p:extLst>
      <p:ext uri="{BB962C8B-B14F-4D97-AF65-F5344CB8AC3E}">
        <p14:creationId xmlns:p14="http://schemas.microsoft.com/office/powerpoint/2010/main" val="379273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let’s see what happens when a developer makes a change and builds a new version of our sample IT system. a simple target app and the see testing security in the pipeline, flowing the information into our compliance apps and the SSP.  The result of our new scan, and the impact on compliance automatically flows through the compliance apps and updates our SSP. (Do demo.)</a:t>
            </a:r>
            <a:endParaRPr lang="en-US" dirty="0"/>
          </a:p>
          <a:p>
            <a:endParaRPr lang="en-US" dirty="0"/>
          </a:p>
        </p:txBody>
      </p:sp>
      <p:sp>
        <p:nvSpPr>
          <p:cNvPr id="4" name="Slide Number Placeholder 3"/>
          <p:cNvSpPr>
            <a:spLocks noGrp="1"/>
          </p:cNvSpPr>
          <p:nvPr>
            <p:ph type="sldNum" sz="quarter" idx="10"/>
          </p:nvPr>
        </p:nvSpPr>
        <p:spPr/>
        <p:txBody>
          <a:bodyPr/>
          <a:lstStyle/>
          <a:p>
            <a:fld id="{536D4F25-B00E-41F5-8C5C-1BE034335D82}" type="slidenum">
              <a:rPr lang="en-US" smtClean="0"/>
              <a:t>10</a:t>
            </a:fld>
            <a:endParaRPr lang="en-US"/>
          </a:p>
        </p:txBody>
      </p:sp>
    </p:spTree>
    <p:extLst>
      <p:ext uri="{BB962C8B-B14F-4D97-AF65-F5344CB8AC3E}">
        <p14:creationId xmlns:p14="http://schemas.microsoft.com/office/powerpoint/2010/main" val="456611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8199CE-A6DE-4049-BC20-B9E8908829DF}"/>
              </a:ext>
            </a:extLst>
          </p:cNvPr>
          <p:cNvPicPr>
            <a:picLocks noChangeAspect="1"/>
          </p:cNvPicPr>
          <p:nvPr userDrawn="1"/>
        </p:nvPicPr>
        <p:blipFill>
          <a:blip r:embed="rId2"/>
          <a:stretch>
            <a:fillRect/>
          </a:stretch>
        </p:blipFill>
        <p:spPr>
          <a:xfrm>
            <a:off x="9909" y="0"/>
            <a:ext cx="12182091" cy="6858000"/>
          </a:xfrm>
          <a:prstGeom prst="rect">
            <a:avLst/>
          </a:prstGeom>
        </p:spPr>
      </p:pic>
      <p:pic>
        <p:nvPicPr>
          <p:cNvPr id="8" name="Picture 7">
            <a:extLst>
              <a:ext uri="{FF2B5EF4-FFF2-40B4-BE49-F238E27FC236}">
                <a16:creationId xmlns:a16="http://schemas.microsoft.com/office/drawing/2014/main" id="{84BA564A-4620-594D-8BDB-57BF0F2AB92A}"/>
              </a:ext>
            </a:extLst>
          </p:cNvPr>
          <p:cNvPicPr>
            <a:picLocks noChangeAspect="1"/>
          </p:cNvPicPr>
          <p:nvPr userDrawn="1"/>
        </p:nvPicPr>
        <p:blipFill>
          <a:blip r:embed="rId3"/>
          <a:stretch>
            <a:fillRect/>
          </a:stretch>
        </p:blipFill>
        <p:spPr>
          <a:xfrm>
            <a:off x="-806450" y="425451"/>
            <a:ext cx="2149475" cy="733232"/>
          </a:xfrm>
          <a:prstGeom prst="rect">
            <a:avLst/>
          </a:prstGeom>
        </p:spPr>
      </p:pic>
      <p:sp>
        <p:nvSpPr>
          <p:cNvPr id="10" name="TextBox 9">
            <a:extLst>
              <a:ext uri="{FF2B5EF4-FFF2-40B4-BE49-F238E27FC236}">
                <a16:creationId xmlns:a16="http://schemas.microsoft.com/office/drawing/2014/main" id="{ABD7E25E-239F-8041-9C04-6D15109B09D9}"/>
              </a:ext>
            </a:extLst>
          </p:cNvPr>
          <p:cNvSpPr txBox="1"/>
          <p:nvPr userDrawn="1"/>
        </p:nvSpPr>
        <p:spPr>
          <a:xfrm>
            <a:off x="1477701" y="428211"/>
            <a:ext cx="11250008" cy="707886"/>
          </a:xfrm>
          <a:prstGeom prst="rect">
            <a:avLst/>
          </a:prstGeom>
          <a:noFill/>
        </p:spPr>
        <p:txBody>
          <a:bodyPr wrap="square" rtlCol="0">
            <a:spAutoFit/>
          </a:bodyPr>
          <a:lstStyle/>
          <a:p>
            <a:r>
              <a:rPr lang="en-US" sz="4000" b="1" dirty="0">
                <a:solidFill>
                  <a:srgbClr val="2BA1DB"/>
                </a:solidFill>
                <a:latin typeface="Franklin Gothic Demi Cond" panose="020B0603020102020204" pitchFamily="34" charset="0"/>
              </a:rPr>
              <a:t>2019 S&amp;T Cybersecurity and Innovation Showcase</a:t>
            </a:r>
          </a:p>
        </p:txBody>
      </p:sp>
      <p:sp>
        <p:nvSpPr>
          <p:cNvPr id="11" name="TextBox 10">
            <a:extLst>
              <a:ext uri="{FF2B5EF4-FFF2-40B4-BE49-F238E27FC236}">
                <a16:creationId xmlns:a16="http://schemas.microsoft.com/office/drawing/2014/main" id="{E31617D1-44FA-524E-908B-81CC288A3C14}"/>
              </a:ext>
            </a:extLst>
          </p:cNvPr>
          <p:cNvSpPr txBox="1"/>
          <p:nvPr userDrawn="1"/>
        </p:nvSpPr>
        <p:spPr>
          <a:xfrm>
            <a:off x="1477701" y="968295"/>
            <a:ext cx="6643868" cy="523221"/>
          </a:xfrm>
          <a:prstGeom prst="rect">
            <a:avLst/>
          </a:prstGeom>
          <a:noFill/>
        </p:spPr>
        <p:txBody>
          <a:bodyPr wrap="square" rtlCol="0">
            <a:spAutoFit/>
          </a:bodyPr>
          <a:lstStyle/>
          <a:p>
            <a:r>
              <a:rPr lang="en-US" sz="2800" dirty="0">
                <a:solidFill>
                  <a:schemeClr val="accent2"/>
                </a:solidFill>
                <a:latin typeface="Franklin Gothic Medium Cond" panose="020B0606030402020204" pitchFamily="34" charset="0"/>
              </a:rPr>
              <a:t>Solutions Now </a:t>
            </a:r>
            <a:r>
              <a:rPr lang="en-US" sz="2800" dirty="0">
                <a:solidFill>
                  <a:schemeClr val="tx1">
                    <a:lumMod val="50000"/>
                    <a:lumOff val="50000"/>
                  </a:schemeClr>
                </a:solidFill>
                <a:latin typeface="Franklin Gothic Medium Cond" panose="020B0606030402020204" pitchFamily="34" charset="0"/>
              </a:rPr>
              <a:t>I</a:t>
            </a:r>
            <a:r>
              <a:rPr lang="en-US" sz="2800" dirty="0">
                <a:solidFill>
                  <a:srgbClr val="00B0F0"/>
                </a:solidFill>
                <a:latin typeface="Franklin Gothic Medium Cond" panose="020B0606030402020204" pitchFamily="34" charset="0"/>
              </a:rPr>
              <a:t> </a:t>
            </a:r>
            <a:r>
              <a:rPr lang="en-US" sz="2800" dirty="0">
                <a:solidFill>
                  <a:srgbClr val="2BA1DB"/>
                </a:solidFill>
                <a:latin typeface="Franklin Gothic Medium Cond" panose="020B0606030402020204" pitchFamily="34" charset="0"/>
              </a:rPr>
              <a:t>Innovations for the Future</a:t>
            </a:r>
          </a:p>
        </p:txBody>
      </p:sp>
    </p:spTree>
    <p:extLst>
      <p:ext uri="{BB962C8B-B14F-4D97-AF65-F5344CB8AC3E}">
        <p14:creationId xmlns:p14="http://schemas.microsoft.com/office/powerpoint/2010/main" val="3257496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DC1736-5FC9-6C45-947C-D52FB1AAAA99}"/>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7F8F568C-09BA-DE42-A5EF-115D8AF1BE73}"/>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44603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091A95-48F0-C947-BF97-CE43753CBF83}"/>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11" name="Picture 10">
            <a:extLst>
              <a:ext uri="{FF2B5EF4-FFF2-40B4-BE49-F238E27FC236}">
                <a16:creationId xmlns:a16="http://schemas.microsoft.com/office/drawing/2014/main" id="{BA7CA17D-7F7A-2241-9236-C1EA5F07C339}"/>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3467026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7254F-A73A-BE44-94EB-0EFE327C8023}"/>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B282A25A-9517-DD41-B527-A1AC1A4103EF}"/>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360330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717158-4D39-E845-ADE7-CA7C075A024E}"/>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C8962242-FFD1-5C46-908C-9075927DA97B}"/>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2084245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a:xfrm>
            <a:off x="5890870" y="6239112"/>
            <a:ext cx="3435696" cy="365125"/>
          </a:xfrm>
          <a:prstGeom prst="rect">
            <a:avLst/>
          </a:prstGeom>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997B844-ACA2-A34A-B180-F01E98B0D7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2103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8199CE-A6DE-4049-BC20-B9E8908829DF}"/>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8" name="Picture 7">
            <a:extLst>
              <a:ext uri="{FF2B5EF4-FFF2-40B4-BE49-F238E27FC236}">
                <a16:creationId xmlns:a16="http://schemas.microsoft.com/office/drawing/2014/main" id="{4FCC6FF3-DD1A-3F4F-BA08-267B22F88A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723" y="427481"/>
            <a:ext cx="12193560" cy="3246161"/>
          </a:xfrm>
          <a:prstGeom prst="rect">
            <a:avLst/>
          </a:prstGeom>
        </p:spPr>
      </p:pic>
      <p:sp>
        <p:nvSpPr>
          <p:cNvPr id="9" name="TextBox 8">
            <a:extLst>
              <a:ext uri="{FF2B5EF4-FFF2-40B4-BE49-F238E27FC236}">
                <a16:creationId xmlns:a16="http://schemas.microsoft.com/office/drawing/2014/main" id="{B030527B-BA71-DB47-AF01-E0A9F16749D7}"/>
              </a:ext>
            </a:extLst>
          </p:cNvPr>
          <p:cNvSpPr txBox="1"/>
          <p:nvPr userDrawn="1"/>
        </p:nvSpPr>
        <p:spPr>
          <a:xfrm>
            <a:off x="1298564" y="2199321"/>
            <a:ext cx="6643868" cy="523221"/>
          </a:xfrm>
          <a:prstGeom prst="rect">
            <a:avLst/>
          </a:prstGeom>
          <a:noFill/>
        </p:spPr>
        <p:txBody>
          <a:bodyPr wrap="square" rtlCol="0">
            <a:spAutoFit/>
          </a:bodyPr>
          <a:lstStyle/>
          <a:p>
            <a:r>
              <a:rPr lang="en-US" sz="2800" dirty="0">
                <a:solidFill>
                  <a:schemeClr val="bg1"/>
                </a:solidFill>
                <a:latin typeface="Franklin Gothic Medium Cond" panose="020B0606030402020204" pitchFamily="34" charset="0"/>
              </a:rPr>
              <a:t>Solutions Now I Innovations for the Future</a:t>
            </a:r>
          </a:p>
        </p:txBody>
      </p:sp>
      <p:sp>
        <p:nvSpPr>
          <p:cNvPr id="10" name="TextBox 9">
            <a:extLst>
              <a:ext uri="{FF2B5EF4-FFF2-40B4-BE49-F238E27FC236}">
                <a16:creationId xmlns:a16="http://schemas.microsoft.com/office/drawing/2014/main" id="{485F42F6-0D33-2045-A9A6-427AE668A726}"/>
              </a:ext>
            </a:extLst>
          </p:cNvPr>
          <p:cNvSpPr txBox="1"/>
          <p:nvPr userDrawn="1"/>
        </p:nvSpPr>
        <p:spPr>
          <a:xfrm>
            <a:off x="1298564" y="345677"/>
            <a:ext cx="8997388" cy="1938992"/>
          </a:xfrm>
          <a:prstGeom prst="rect">
            <a:avLst/>
          </a:prstGeom>
          <a:noFill/>
        </p:spPr>
        <p:txBody>
          <a:bodyPr wrap="square" rtlCol="0">
            <a:spAutoFit/>
          </a:bodyPr>
          <a:lstStyle/>
          <a:p>
            <a:r>
              <a:rPr lang="en-US" sz="6000" b="1" dirty="0">
                <a:solidFill>
                  <a:schemeClr val="bg1"/>
                </a:solidFill>
                <a:latin typeface="Franklin Gothic Demi Cond" panose="020B0603020102020204" pitchFamily="34" charset="0"/>
              </a:rPr>
              <a:t>2019 S&amp;T Cybersecurity </a:t>
            </a:r>
          </a:p>
          <a:p>
            <a:r>
              <a:rPr lang="en-US" sz="6000" b="1" dirty="0">
                <a:solidFill>
                  <a:schemeClr val="bg1"/>
                </a:solidFill>
                <a:latin typeface="Franklin Gothic Demi Cond" panose="020B0603020102020204" pitchFamily="34" charset="0"/>
              </a:rPr>
              <a:t>and Innovation Showcase</a:t>
            </a:r>
          </a:p>
        </p:txBody>
      </p:sp>
      <p:pic>
        <p:nvPicPr>
          <p:cNvPr id="11" name="Picture 10">
            <a:extLst>
              <a:ext uri="{FF2B5EF4-FFF2-40B4-BE49-F238E27FC236}">
                <a16:creationId xmlns:a16="http://schemas.microsoft.com/office/drawing/2014/main" id="{32681D30-76CE-9F42-9066-D4B6165F640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18263" y="2507902"/>
            <a:ext cx="1920629" cy="813600"/>
          </a:xfrm>
          <a:prstGeom prst="rect">
            <a:avLst/>
          </a:prstGeom>
        </p:spPr>
      </p:pic>
    </p:spTree>
    <p:extLst>
      <p:ext uri="{BB962C8B-B14F-4D97-AF65-F5344CB8AC3E}">
        <p14:creationId xmlns:p14="http://schemas.microsoft.com/office/powerpoint/2010/main" val="1144702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pic>
        <p:nvPicPr>
          <p:cNvPr id="7" name="Picture 6">
            <a:extLst>
              <a:ext uri="{FF2B5EF4-FFF2-40B4-BE49-F238E27FC236}">
                <a16:creationId xmlns:a16="http://schemas.microsoft.com/office/drawing/2014/main" id="{588199CE-A6DE-4049-BC20-B9E8908829DF}"/>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8" name="Picture 7">
            <a:extLst>
              <a:ext uri="{FF2B5EF4-FFF2-40B4-BE49-F238E27FC236}">
                <a16:creationId xmlns:a16="http://schemas.microsoft.com/office/drawing/2014/main" id="{84BA564A-4620-594D-8BDB-57BF0F2AB92A}"/>
              </a:ext>
            </a:extLst>
          </p:cNvPr>
          <p:cNvPicPr>
            <a:picLocks noChangeAspect="1"/>
          </p:cNvPicPr>
          <p:nvPr userDrawn="1"/>
        </p:nvPicPr>
        <p:blipFill>
          <a:blip r:embed="rId3"/>
          <a:stretch>
            <a:fillRect/>
          </a:stretch>
        </p:blipFill>
        <p:spPr>
          <a:xfrm>
            <a:off x="-806450" y="425451"/>
            <a:ext cx="2149475" cy="73323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176272" y="4898009"/>
            <a:ext cx="2014174" cy="854344"/>
          </a:xfrm>
          <a:prstGeom prst="rect">
            <a:avLst/>
          </a:prstGeom>
        </p:spPr>
      </p:pic>
    </p:spTree>
    <p:extLst>
      <p:ext uri="{BB962C8B-B14F-4D97-AF65-F5344CB8AC3E}">
        <p14:creationId xmlns:p14="http://schemas.microsoft.com/office/powerpoint/2010/main" val="3657389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pic>
        <p:nvPicPr>
          <p:cNvPr id="7" name="Picture 6">
            <a:extLst>
              <a:ext uri="{FF2B5EF4-FFF2-40B4-BE49-F238E27FC236}">
                <a16:creationId xmlns:a16="http://schemas.microsoft.com/office/drawing/2014/main" id="{588199CE-A6DE-4049-BC20-B9E8908829DF}"/>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8" name="Picture 7">
            <a:extLst>
              <a:ext uri="{FF2B5EF4-FFF2-40B4-BE49-F238E27FC236}">
                <a16:creationId xmlns:a16="http://schemas.microsoft.com/office/drawing/2014/main" id="{84BA564A-4620-594D-8BDB-57BF0F2AB92A}"/>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3398469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9F4504-5ED4-464D-A544-7334DBD43C12}"/>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11" name="Picture 10">
            <a:extLst>
              <a:ext uri="{FF2B5EF4-FFF2-40B4-BE49-F238E27FC236}">
                <a16:creationId xmlns:a16="http://schemas.microsoft.com/office/drawing/2014/main" id="{DB9DB1FA-BE1D-114F-8746-A727B639ED5E}"/>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1974613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0534A-7A68-0B48-AFFC-AD88FAAAED93}"/>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B0BA633C-4623-2049-B603-3FEA51B9019F}"/>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130892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DB8D4E-4D9B-5248-9B2B-1E21429B89D6}"/>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84BA564A-4620-594D-8BDB-57BF0F2AB92A}"/>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322219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FC098-5825-DF41-9C3A-DA798CD4DA38}"/>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12131182-5410-B44F-A1EC-660A5E20D9BA}"/>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1650245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333DD5-0258-5F45-A5D9-51C487CBB092}"/>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B4EBCEC7-975D-A444-8FFC-4EFA2B3D9C8F}"/>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3774652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8199CE-A6DE-4049-BC20-B9E8908829DF}"/>
              </a:ext>
            </a:extLst>
          </p:cNvPr>
          <p:cNvPicPr>
            <a:picLocks noChangeAspect="1"/>
          </p:cNvPicPr>
          <p:nvPr userDrawn="1"/>
        </p:nvPicPr>
        <p:blipFill>
          <a:blip r:embed="rId16"/>
          <a:stretch>
            <a:fillRect/>
          </a:stretch>
        </p:blipFill>
        <p:spPr>
          <a:xfrm>
            <a:off x="9909" y="0"/>
            <a:ext cx="12182091" cy="6858000"/>
          </a:xfrm>
          <a:prstGeom prst="rect">
            <a:avLst/>
          </a:prstGeom>
        </p:spPr>
      </p:pic>
    </p:spTree>
    <p:extLst>
      <p:ext uri="{BB962C8B-B14F-4D97-AF65-F5344CB8AC3E}">
        <p14:creationId xmlns:p14="http://schemas.microsoft.com/office/powerpoint/2010/main" val="1048103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52" r:id="rId5"/>
    <p:sldLayoutId id="2147483664" r:id="rId6"/>
    <p:sldLayoutId id="2147483663" r:id="rId7"/>
    <p:sldLayoutId id="2147483662" r:id="rId8"/>
    <p:sldLayoutId id="2147483661" r:id="rId9"/>
    <p:sldLayoutId id="2147483660" r:id="rId10"/>
    <p:sldLayoutId id="2147483653" r:id="rId11"/>
    <p:sldLayoutId id="2147483666" r:id="rId12"/>
    <p:sldLayoutId id="2147483665" r:id="rId13"/>
    <p:sldLayoutId id="214748366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2.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tiff"/><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tiff"/><Relationship Id="rId18" Type="http://schemas.openxmlformats.org/officeDocument/2006/relationships/image" Target="../media/image54.png"/><Relationship Id="rId26" Type="http://schemas.openxmlformats.org/officeDocument/2006/relationships/image" Target="../media/image62.tiff"/><Relationship Id="rId3" Type="http://schemas.openxmlformats.org/officeDocument/2006/relationships/image" Target="../media/image40.jpeg"/><Relationship Id="rId21" Type="http://schemas.openxmlformats.org/officeDocument/2006/relationships/image" Target="../media/image57.tiff"/><Relationship Id="rId7" Type="http://schemas.openxmlformats.org/officeDocument/2006/relationships/image" Target="../media/image43.png"/><Relationship Id="rId12" Type="http://schemas.openxmlformats.org/officeDocument/2006/relationships/image" Target="../media/image48.tiff"/><Relationship Id="rId17" Type="http://schemas.openxmlformats.org/officeDocument/2006/relationships/image" Target="../media/image53.tiff"/><Relationship Id="rId25" Type="http://schemas.openxmlformats.org/officeDocument/2006/relationships/image" Target="../media/image61.tiff"/><Relationship Id="rId2" Type="http://schemas.openxmlformats.org/officeDocument/2006/relationships/image" Target="../media/image39.tiff"/><Relationship Id="rId16" Type="http://schemas.openxmlformats.org/officeDocument/2006/relationships/image" Target="../media/image52.tiff"/><Relationship Id="rId20" Type="http://schemas.openxmlformats.org/officeDocument/2006/relationships/image" Target="../media/image56.tiff"/><Relationship Id="rId29"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42.tiff"/><Relationship Id="rId11" Type="http://schemas.openxmlformats.org/officeDocument/2006/relationships/image" Target="../media/image47.tiff"/><Relationship Id="rId24" Type="http://schemas.openxmlformats.org/officeDocument/2006/relationships/image" Target="../media/image60.png"/><Relationship Id="rId5" Type="http://schemas.openxmlformats.org/officeDocument/2006/relationships/image" Target="../media/image41.png"/><Relationship Id="rId15" Type="http://schemas.openxmlformats.org/officeDocument/2006/relationships/image" Target="../media/image51.tiff"/><Relationship Id="rId23" Type="http://schemas.openxmlformats.org/officeDocument/2006/relationships/image" Target="../media/image59.tiff"/><Relationship Id="rId28" Type="http://schemas.openxmlformats.org/officeDocument/2006/relationships/image" Target="../media/image64.tiff"/><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21.png"/><Relationship Id="rId9" Type="http://schemas.openxmlformats.org/officeDocument/2006/relationships/image" Target="../media/image45.tiff"/><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tiff"/></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719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97B844-ACA2-A34A-B180-F01E98B0D70C}" type="slidenum">
              <a:rPr lang="en-US" smtClean="0"/>
              <a:t>10</a:t>
            </a:fld>
            <a:endParaRPr lang="en-US"/>
          </a:p>
        </p:txBody>
      </p:sp>
      <p:sp>
        <p:nvSpPr>
          <p:cNvPr id="6" name="Rectangle 5"/>
          <p:cNvSpPr/>
          <p:nvPr/>
        </p:nvSpPr>
        <p:spPr>
          <a:xfrm>
            <a:off x="0" y="0"/>
            <a:ext cx="12192000" cy="6858000"/>
          </a:xfrm>
          <a:prstGeom prst="rect">
            <a:avLst/>
          </a:prstGeom>
          <a:solidFill>
            <a:srgbClr val="496FA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continuous-ato-kit-passing-1" descr="Screenshot of a video demonstration. Video shows in one browser window executing a DevOps pipeline build using Jenkins and in another browser window how the System Security Plan gets automatically updated with evidence generated during security scans run by Jenkins in the system build and test pro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2876" y="0"/>
            <a:ext cx="10986247" cy="6866404"/>
          </a:xfrm>
          <a:prstGeom prst="rect">
            <a:avLst/>
          </a:prstGeom>
        </p:spPr>
      </p:pic>
    </p:spTree>
    <p:extLst>
      <p:ext uri="{BB962C8B-B14F-4D97-AF65-F5344CB8AC3E}">
        <p14:creationId xmlns:p14="http://schemas.microsoft.com/office/powerpoint/2010/main" val="1911152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7928" y="304578"/>
            <a:ext cx="10226719"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Competition/Alternatives</a:t>
            </a:r>
            <a:endParaRPr lang="en-US" sz="5400" u="sng" dirty="0">
              <a:solidFill>
                <a:srgbClr val="2BA1DB"/>
              </a:solidFill>
              <a:latin typeface="Franklin Gothic Medium Cond" panose="020B0606030402020204" pitchFamily="34" charset="0"/>
            </a:endParaRPr>
          </a:p>
        </p:txBody>
      </p:sp>
      <p:grpSp>
        <p:nvGrpSpPr>
          <p:cNvPr id="3" name="Group 2">
            <a:extLst>
              <a:ext uri="{FF2B5EF4-FFF2-40B4-BE49-F238E27FC236}">
                <a16:creationId xmlns:a16="http://schemas.microsoft.com/office/drawing/2014/main" id="{D89AEE92-3752-1B49-8683-7BB15D12C300}"/>
              </a:ext>
            </a:extLst>
          </p:cNvPr>
          <p:cNvGrpSpPr/>
          <p:nvPr/>
        </p:nvGrpSpPr>
        <p:grpSpPr>
          <a:xfrm>
            <a:off x="531957" y="1518625"/>
            <a:ext cx="5355405" cy="3972063"/>
            <a:chOff x="-31353" y="1518625"/>
            <a:chExt cx="5355405" cy="3972063"/>
          </a:xfrm>
        </p:grpSpPr>
        <p:pic>
          <p:nvPicPr>
            <p:cNvPr id="4" name="Picture 3" descr="Screenshot showing grid listing of information with text areas" title="Screenshot of CSAM software">
              <a:extLst>
                <a:ext uri="{FF2B5EF4-FFF2-40B4-BE49-F238E27FC236}">
                  <a16:creationId xmlns:a16="http://schemas.microsoft.com/office/drawing/2014/main" id="{B324F841-7A8E-5E45-9C27-66DD3CBF5A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01289" y="2608712"/>
              <a:ext cx="2322237" cy="1380640"/>
            </a:xfrm>
            <a:prstGeom prst="rect">
              <a:avLst/>
            </a:prstGeom>
            <a:ln>
              <a:solidFill>
                <a:schemeClr val="bg1">
                  <a:lumMod val="65000"/>
                </a:schemeClr>
              </a:solidFill>
            </a:ln>
            <a:effectLst>
              <a:outerShdw blurRad="101600" dist="76200" dir="5400000" algn="t" rotWithShape="0">
                <a:prstClr val="black">
                  <a:alpha val="20000"/>
                </a:prstClr>
              </a:outerShdw>
            </a:effectLst>
          </p:spPr>
        </p:pic>
        <p:grpSp>
          <p:nvGrpSpPr>
            <p:cNvPr id="5" name="Group 4">
              <a:extLst>
                <a:ext uri="{FF2B5EF4-FFF2-40B4-BE49-F238E27FC236}">
                  <a16:creationId xmlns:a16="http://schemas.microsoft.com/office/drawing/2014/main" id="{2AE9639D-B9EC-4442-96E6-F9E5F7E2A883}"/>
                </a:ext>
              </a:extLst>
            </p:cNvPr>
            <p:cNvGrpSpPr/>
            <p:nvPr/>
          </p:nvGrpSpPr>
          <p:grpSpPr>
            <a:xfrm>
              <a:off x="3290207" y="4149025"/>
              <a:ext cx="666638" cy="1341663"/>
              <a:chOff x="884417" y="2697319"/>
              <a:chExt cx="902418" cy="2003499"/>
            </a:xfrm>
            <a:effectLst>
              <a:outerShdw blurRad="50800" dist="38100" dir="5400000" algn="t" rotWithShape="0">
                <a:prstClr val="black">
                  <a:alpha val="40000"/>
                </a:prstClr>
              </a:outerShdw>
            </a:effectLst>
          </p:grpSpPr>
          <p:sp>
            <p:nvSpPr>
              <p:cNvPr id="6" name="Oval 5" descr="Line drawing representing consultant">
                <a:extLst>
                  <a:ext uri="{FF2B5EF4-FFF2-40B4-BE49-F238E27FC236}">
                    <a16:creationId xmlns:a16="http://schemas.microsoft.com/office/drawing/2014/main" id="{CE4F9A66-5BB1-DF40-8CC6-535E14EBA03A}"/>
                  </a:ext>
                </a:extLst>
              </p:cNvPr>
              <p:cNvSpPr/>
              <p:nvPr/>
            </p:nvSpPr>
            <p:spPr>
              <a:xfrm>
                <a:off x="899886" y="2697319"/>
                <a:ext cx="711605" cy="719343"/>
              </a:xfrm>
              <a:prstGeom prst="ellipse">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hord 6" descr="Line drawing representing consultant">
                <a:extLst>
                  <a:ext uri="{FF2B5EF4-FFF2-40B4-BE49-F238E27FC236}">
                    <a16:creationId xmlns:a16="http://schemas.microsoft.com/office/drawing/2014/main" id="{E3CC6481-AB58-A448-A464-A7D0974ECAF3}"/>
                  </a:ext>
                </a:extLst>
              </p:cNvPr>
              <p:cNvSpPr/>
              <p:nvPr/>
            </p:nvSpPr>
            <p:spPr>
              <a:xfrm rot="14759306" flipH="1">
                <a:off x="712117" y="3626101"/>
                <a:ext cx="1247017" cy="902418"/>
              </a:xfrm>
              <a:prstGeom prst="chord">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9" name="Picture 8" descr="Screenshot of spreadsheet">
              <a:extLst>
                <a:ext uri="{FF2B5EF4-FFF2-40B4-BE49-F238E27FC236}">
                  <a16:creationId xmlns:a16="http://schemas.microsoft.com/office/drawing/2014/main" id="{B498667F-CEE6-6645-9B38-90541CCEE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627" y="4149025"/>
              <a:ext cx="1902723" cy="1235789"/>
            </a:xfrm>
            <a:prstGeom prst="rect">
              <a:avLst/>
            </a:prstGeom>
          </p:spPr>
        </p:pic>
        <p:sp>
          <p:nvSpPr>
            <p:cNvPr id="12" name="TextBox 11">
              <a:extLst>
                <a:ext uri="{FF2B5EF4-FFF2-40B4-BE49-F238E27FC236}">
                  <a16:creationId xmlns:a16="http://schemas.microsoft.com/office/drawing/2014/main" id="{6B32742C-D5AD-4F4F-9F24-BB411DA54DA3}"/>
                </a:ext>
              </a:extLst>
            </p:cNvPr>
            <p:cNvSpPr txBox="1"/>
            <p:nvPr/>
          </p:nvSpPr>
          <p:spPr>
            <a:xfrm>
              <a:off x="-31353" y="1518625"/>
              <a:ext cx="5355405" cy="461657"/>
            </a:xfrm>
            <a:prstGeom prst="rect">
              <a:avLst/>
            </a:prstGeom>
            <a:noFill/>
          </p:spPr>
          <p:txBody>
            <a:bodyPr wrap="square" lIns="121912" tIns="60956" rIns="121912" bIns="60956" rtlCol="0">
              <a:spAutoFit/>
            </a:bodyPr>
            <a:lstStyle/>
            <a:p>
              <a:pPr algn="ctr" defTabSz="1219080"/>
              <a:r>
                <a:rPr lang="en-US" sz="2200" b="1" dirty="0">
                  <a:solidFill>
                    <a:schemeClr val="accent1"/>
                  </a:solidFill>
                  <a:cs typeface="Helvetica"/>
                </a:rPr>
                <a:t>Medieval GRC Software &amp; Consultants</a:t>
              </a:r>
            </a:p>
          </p:txBody>
        </p:sp>
        <p:sp>
          <p:nvSpPr>
            <p:cNvPr id="13" name="TextBox 12">
              <a:extLst>
                <a:ext uri="{FF2B5EF4-FFF2-40B4-BE49-F238E27FC236}">
                  <a16:creationId xmlns:a16="http://schemas.microsoft.com/office/drawing/2014/main" id="{51DF5657-EF38-6940-9777-81C9A00377FF}"/>
                </a:ext>
              </a:extLst>
            </p:cNvPr>
            <p:cNvSpPr txBox="1"/>
            <p:nvPr/>
          </p:nvSpPr>
          <p:spPr>
            <a:xfrm>
              <a:off x="353413" y="2063363"/>
              <a:ext cx="3890204" cy="430887"/>
            </a:xfrm>
            <a:prstGeom prst="rect">
              <a:avLst/>
            </a:prstGeom>
            <a:noFill/>
          </p:spPr>
          <p:txBody>
            <a:bodyPr wrap="square" rtlCol="0">
              <a:spAutoFit/>
            </a:bodyPr>
            <a:lstStyle/>
            <a:p>
              <a:pPr algn="ctr"/>
              <a:r>
                <a:rPr lang="en-US" sz="2200" dirty="0">
                  <a:solidFill>
                    <a:schemeClr val="tx1">
                      <a:lumMod val="50000"/>
                      <a:lumOff val="50000"/>
                    </a:schemeClr>
                  </a:solidFill>
                  <a:latin typeface="Franklin Gothic Medium Cond" panose="020B0606030402020204" pitchFamily="34" charset="0"/>
                </a:rPr>
                <a:t>No DATA = No API = No Reuse</a:t>
              </a:r>
              <a:endParaRPr lang="en-US" sz="2200" u="sng" dirty="0">
                <a:solidFill>
                  <a:schemeClr val="tx1">
                    <a:lumMod val="50000"/>
                    <a:lumOff val="50000"/>
                  </a:schemeClr>
                </a:solidFill>
                <a:latin typeface="Franklin Gothic Medium Cond" panose="020B0606030402020204" pitchFamily="34" charset="0"/>
              </a:endParaRPr>
            </a:p>
          </p:txBody>
        </p:sp>
      </p:grpSp>
      <p:grpSp>
        <p:nvGrpSpPr>
          <p:cNvPr id="21" name="Group 20">
            <a:extLst>
              <a:ext uri="{FF2B5EF4-FFF2-40B4-BE49-F238E27FC236}">
                <a16:creationId xmlns:a16="http://schemas.microsoft.com/office/drawing/2014/main" id="{9E981E84-84E0-2D46-8A53-EBBC4C8BD124}"/>
              </a:ext>
            </a:extLst>
          </p:cNvPr>
          <p:cNvGrpSpPr/>
          <p:nvPr/>
        </p:nvGrpSpPr>
        <p:grpSpPr>
          <a:xfrm>
            <a:off x="6390157" y="1518625"/>
            <a:ext cx="5355405" cy="975625"/>
            <a:chOff x="6390157" y="1518625"/>
            <a:chExt cx="5355405" cy="975625"/>
          </a:xfrm>
        </p:grpSpPr>
        <p:sp>
          <p:nvSpPr>
            <p:cNvPr id="19" name="TextBox 18">
              <a:extLst>
                <a:ext uri="{FF2B5EF4-FFF2-40B4-BE49-F238E27FC236}">
                  <a16:creationId xmlns:a16="http://schemas.microsoft.com/office/drawing/2014/main" id="{061EF9A0-A2F5-7F4B-8DFB-9D6C2F6D5E62}"/>
                </a:ext>
              </a:extLst>
            </p:cNvPr>
            <p:cNvSpPr txBox="1"/>
            <p:nvPr/>
          </p:nvSpPr>
          <p:spPr>
            <a:xfrm>
              <a:off x="6390157" y="1518625"/>
              <a:ext cx="5355405" cy="461657"/>
            </a:xfrm>
            <a:prstGeom prst="rect">
              <a:avLst/>
            </a:prstGeom>
            <a:noFill/>
          </p:spPr>
          <p:txBody>
            <a:bodyPr wrap="square" lIns="121912" tIns="60956" rIns="121912" bIns="60956" rtlCol="0">
              <a:spAutoFit/>
            </a:bodyPr>
            <a:lstStyle/>
            <a:p>
              <a:pPr algn="ctr" defTabSz="1219080"/>
              <a:r>
                <a:rPr lang="en-US" sz="2200" b="1" dirty="0">
                  <a:solidFill>
                    <a:schemeClr val="accent1"/>
                  </a:solidFill>
                  <a:cs typeface="Helvetica"/>
                </a:rPr>
                <a:t>Next-Gen Platforms (i.e. IBM Red Hat) </a:t>
              </a:r>
            </a:p>
          </p:txBody>
        </p:sp>
        <p:sp>
          <p:nvSpPr>
            <p:cNvPr id="20" name="TextBox 19">
              <a:extLst>
                <a:ext uri="{FF2B5EF4-FFF2-40B4-BE49-F238E27FC236}">
                  <a16:creationId xmlns:a16="http://schemas.microsoft.com/office/drawing/2014/main" id="{32E264AC-C230-4741-B99F-9FAEEA437945}"/>
                </a:ext>
              </a:extLst>
            </p:cNvPr>
            <p:cNvSpPr txBox="1"/>
            <p:nvPr/>
          </p:nvSpPr>
          <p:spPr>
            <a:xfrm>
              <a:off x="6774923" y="2063363"/>
              <a:ext cx="3890204" cy="430887"/>
            </a:xfrm>
            <a:prstGeom prst="rect">
              <a:avLst/>
            </a:prstGeom>
            <a:noFill/>
          </p:spPr>
          <p:txBody>
            <a:bodyPr wrap="square" rtlCol="0">
              <a:spAutoFit/>
            </a:bodyPr>
            <a:lstStyle/>
            <a:p>
              <a:pPr algn="ctr"/>
              <a:r>
                <a:rPr lang="en-US" sz="2200" dirty="0">
                  <a:solidFill>
                    <a:schemeClr val="tx1">
                      <a:lumMod val="50000"/>
                      <a:lumOff val="50000"/>
                    </a:schemeClr>
                  </a:solidFill>
                  <a:latin typeface="Franklin Gothic Medium Cond" panose="020B0606030402020204" pitchFamily="34" charset="0"/>
                </a:rPr>
                <a:t>Compliance as Code with Lock-in</a:t>
              </a:r>
              <a:endParaRPr lang="en-US" sz="2200" u="sng" dirty="0">
                <a:solidFill>
                  <a:schemeClr val="tx1">
                    <a:lumMod val="50000"/>
                    <a:lumOff val="50000"/>
                  </a:schemeClr>
                </a:solidFill>
                <a:latin typeface="Franklin Gothic Medium Cond" panose="020B0606030402020204" pitchFamily="34" charset="0"/>
              </a:endParaRPr>
            </a:p>
          </p:txBody>
        </p:sp>
      </p:grpSp>
      <p:pic>
        <p:nvPicPr>
          <p:cNvPr id="22" name="Picture 21" descr="Red Hat OpenShift logo">
            <a:extLst>
              <a:ext uri="{FF2B5EF4-FFF2-40B4-BE49-F238E27FC236}">
                <a16:creationId xmlns:a16="http://schemas.microsoft.com/office/drawing/2014/main" id="{83363900-5026-2E41-92B9-73FF956C89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36273" y="3121833"/>
            <a:ext cx="2247428" cy="578345"/>
          </a:xfrm>
          <a:prstGeom prst="rect">
            <a:avLst/>
          </a:prstGeom>
        </p:spPr>
      </p:pic>
      <p:pic>
        <p:nvPicPr>
          <p:cNvPr id="25" name="Picture 24" descr="Red Hat SCAP Security Guide">
            <a:extLst>
              <a:ext uri="{FF2B5EF4-FFF2-40B4-BE49-F238E27FC236}">
                <a16:creationId xmlns:a16="http://schemas.microsoft.com/office/drawing/2014/main" id="{C13761D5-5BDA-3F40-873E-FDD3EC29D1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7828" y="3831547"/>
            <a:ext cx="1795520" cy="799193"/>
          </a:xfrm>
          <a:prstGeom prst="rect">
            <a:avLst/>
          </a:prstGeom>
        </p:spPr>
      </p:pic>
      <p:pic>
        <p:nvPicPr>
          <p:cNvPr id="28" name="Picture 27" descr="Red Hat Ansible Tower logo">
            <a:extLst>
              <a:ext uri="{FF2B5EF4-FFF2-40B4-BE49-F238E27FC236}">
                <a16:creationId xmlns:a16="http://schemas.microsoft.com/office/drawing/2014/main" id="{21947638-AC1F-F641-B3E3-1E623BEB95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78014" y="3930787"/>
            <a:ext cx="1917700" cy="593348"/>
          </a:xfrm>
          <a:prstGeom prst="rect">
            <a:avLst/>
          </a:prstGeom>
        </p:spPr>
      </p:pic>
      <p:pic>
        <p:nvPicPr>
          <p:cNvPr id="29" name="Picture 28" descr="Red Hat Linux logo">
            <a:extLst>
              <a:ext uri="{FF2B5EF4-FFF2-40B4-BE49-F238E27FC236}">
                <a16:creationId xmlns:a16="http://schemas.microsoft.com/office/drawing/2014/main" id="{D39D41BA-EA15-C548-A4C0-C1064E57D87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66050" y="3057890"/>
            <a:ext cx="1099077" cy="731386"/>
          </a:xfrm>
          <a:prstGeom prst="rect">
            <a:avLst/>
          </a:prstGeom>
        </p:spPr>
      </p:pic>
    </p:spTree>
    <p:extLst>
      <p:ext uri="{BB962C8B-B14F-4D97-AF65-F5344CB8AC3E}">
        <p14:creationId xmlns:p14="http://schemas.microsoft.com/office/powerpoint/2010/main" val="2892659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6856AC79-4E4E-7844-A996-7A9B9A427AC3}"/>
              </a:ext>
            </a:extLst>
          </p:cNvPr>
          <p:cNvGrpSpPr/>
          <p:nvPr/>
        </p:nvGrpSpPr>
        <p:grpSpPr>
          <a:xfrm>
            <a:off x="10420342" y="3985248"/>
            <a:ext cx="630301" cy="649959"/>
            <a:chOff x="4605359" y="2903130"/>
            <a:chExt cx="630301" cy="649959"/>
          </a:xfrm>
        </p:grpSpPr>
        <p:pic>
          <p:nvPicPr>
            <p:cNvPr id="7" name="Picture 6">
              <a:extLst>
                <a:ext uri="{FF2B5EF4-FFF2-40B4-BE49-F238E27FC236}">
                  <a16:creationId xmlns:a16="http://schemas.microsoft.com/office/drawing/2014/main" id="{88876927-D971-644D-8B60-6A0EE21737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0480" y="2903130"/>
              <a:ext cx="470429" cy="470429"/>
            </a:xfrm>
            <a:prstGeom prst="rect">
              <a:avLst/>
            </a:prstGeom>
          </p:spPr>
        </p:pic>
        <p:sp>
          <p:nvSpPr>
            <p:cNvPr id="93" name="TextBox 92">
              <a:extLst>
                <a:ext uri="{FF2B5EF4-FFF2-40B4-BE49-F238E27FC236}">
                  <a16:creationId xmlns:a16="http://schemas.microsoft.com/office/drawing/2014/main" id="{916761E5-FCBF-634B-845D-9978EEF3D7A7}"/>
                </a:ext>
              </a:extLst>
            </p:cNvPr>
            <p:cNvSpPr txBox="1"/>
            <p:nvPr/>
          </p:nvSpPr>
          <p:spPr>
            <a:xfrm>
              <a:off x="4605359" y="3306868"/>
              <a:ext cx="630301" cy="246221"/>
            </a:xfrm>
            <a:prstGeom prst="rect">
              <a:avLst/>
            </a:prstGeom>
            <a:noFill/>
          </p:spPr>
          <p:txBody>
            <a:bodyPr wrap="none" rtlCol="0">
              <a:spAutoFit/>
            </a:bodyPr>
            <a:lstStyle/>
            <a:p>
              <a:r>
                <a:rPr lang="en-US" sz="1000" dirty="0">
                  <a:solidFill>
                    <a:schemeClr val="tx1">
                      <a:lumMod val="50000"/>
                      <a:lumOff val="50000"/>
                    </a:schemeClr>
                  </a:solidFill>
                </a:rPr>
                <a:t>HHS OIG</a:t>
              </a:r>
            </a:p>
          </p:txBody>
        </p:sp>
      </p:grpSp>
      <p:sp>
        <p:nvSpPr>
          <p:cNvPr id="2" name="TextBox 1"/>
          <p:cNvSpPr txBox="1"/>
          <p:nvPr/>
        </p:nvSpPr>
        <p:spPr>
          <a:xfrm>
            <a:off x="1549235" y="0"/>
            <a:ext cx="10568634" cy="769441"/>
          </a:xfrm>
          <a:prstGeom prst="rect">
            <a:avLst/>
          </a:prstGeom>
          <a:noFill/>
        </p:spPr>
        <p:txBody>
          <a:bodyPr wrap="square" rtlCol="0">
            <a:spAutoFit/>
          </a:bodyPr>
          <a:lstStyle/>
          <a:p>
            <a:r>
              <a:rPr lang="en-US" sz="4400" dirty="0">
                <a:solidFill>
                  <a:srgbClr val="2BA1DB"/>
                </a:solidFill>
                <a:latin typeface="Franklin Gothic Medium Cond" panose="020B0606030402020204" pitchFamily="34" charset="0"/>
              </a:rPr>
              <a:t>Current Status–Compliance-as-Code Adoption</a:t>
            </a:r>
          </a:p>
        </p:txBody>
      </p:sp>
      <p:grpSp>
        <p:nvGrpSpPr>
          <p:cNvPr id="20" name="Group 19" descr="Movie still from Game of Thrones of medieval librarian with feather pen and book with caption reading &quot;Cloud is Coming&quot;">
            <a:extLst>
              <a:ext uri="{FF2B5EF4-FFF2-40B4-BE49-F238E27FC236}">
                <a16:creationId xmlns:a16="http://schemas.microsoft.com/office/drawing/2014/main" id="{2F201CD4-436F-DF48-BEA6-29E679288118}"/>
              </a:ext>
            </a:extLst>
          </p:cNvPr>
          <p:cNvGrpSpPr/>
          <p:nvPr/>
        </p:nvGrpSpPr>
        <p:grpSpPr>
          <a:xfrm>
            <a:off x="1332463" y="2376963"/>
            <a:ext cx="2893259" cy="2358896"/>
            <a:chOff x="433467" y="1731073"/>
            <a:chExt cx="3476777" cy="3009018"/>
          </a:xfrm>
        </p:grpSpPr>
        <p:pic>
          <p:nvPicPr>
            <p:cNvPr id="17" name="Picture 16">
              <a:extLst>
                <a:ext uri="{FF2B5EF4-FFF2-40B4-BE49-F238E27FC236}">
                  <a16:creationId xmlns:a16="http://schemas.microsoft.com/office/drawing/2014/main" id="{E2A22324-DCA3-5F44-A5E2-774409E8782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3467" y="2091267"/>
              <a:ext cx="3476777" cy="2648824"/>
            </a:xfrm>
            <a:prstGeom prst="rect">
              <a:avLst/>
            </a:prstGeom>
          </p:spPr>
        </p:pic>
        <p:pic>
          <p:nvPicPr>
            <p:cNvPr id="19" name="Picture 18">
              <a:extLst>
                <a:ext uri="{FF2B5EF4-FFF2-40B4-BE49-F238E27FC236}">
                  <a16:creationId xmlns:a16="http://schemas.microsoft.com/office/drawing/2014/main" id="{BD849328-1233-B845-8AEC-97108BD8710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4578"/>
            <a:stretch/>
          </p:blipFill>
          <p:spPr>
            <a:xfrm>
              <a:off x="516469" y="1731073"/>
              <a:ext cx="3191932" cy="300927"/>
            </a:xfrm>
            <a:prstGeom prst="rect">
              <a:avLst/>
            </a:prstGeom>
          </p:spPr>
        </p:pic>
      </p:grpSp>
      <p:sp>
        <p:nvSpPr>
          <p:cNvPr id="16" name="Rectangle 15">
            <a:extLst>
              <a:ext uri="{FF2B5EF4-FFF2-40B4-BE49-F238E27FC236}">
                <a16:creationId xmlns:a16="http://schemas.microsoft.com/office/drawing/2014/main" id="{BAF3012D-CE20-484D-A928-FA0CF342A856}"/>
              </a:ext>
            </a:extLst>
          </p:cNvPr>
          <p:cNvSpPr/>
          <p:nvPr/>
        </p:nvSpPr>
        <p:spPr>
          <a:xfrm>
            <a:off x="947718" y="1591977"/>
            <a:ext cx="3794757" cy="584775"/>
          </a:xfrm>
          <a:prstGeom prst="rect">
            <a:avLst/>
          </a:prstGeom>
        </p:spPr>
        <p:txBody>
          <a:bodyPr wrap="none">
            <a:spAutoFit/>
          </a:bodyPr>
          <a:lstStyle/>
          <a:p>
            <a:pPr defTabSz="457200">
              <a:spcBef>
                <a:spcPct val="20000"/>
              </a:spcBef>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rPr>
              <a:t>Most Agencies/Vendors</a:t>
            </a:r>
          </a:p>
        </p:txBody>
      </p:sp>
      <p:grpSp>
        <p:nvGrpSpPr>
          <p:cNvPr id="4" name="Group 3" descr="Screenshot of manifest file in opencontrol.yaml format">
            <a:extLst>
              <a:ext uri="{FF2B5EF4-FFF2-40B4-BE49-F238E27FC236}">
                <a16:creationId xmlns:a16="http://schemas.microsoft.com/office/drawing/2014/main" id="{0CD071BE-333B-224A-8B4A-BF4C4D987213}"/>
              </a:ext>
            </a:extLst>
          </p:cNvPr>
          <p:cNvGrpSpPr/>
          <p:nvPr/>
        </p:nvGrpSpPr>
        <p:grpSpPr>
          <a:xfrm>
            <a:off x="6126670" y="1591976"/>
            <a:ext cx="5097485" cy="3125659"/>
            <a:chOff x="5974243" y="1591977"/>
            <a:chExt cx="5097485" cy="3125659"/>
          </a:xfrm>
        </p:grpSpPr>
        <p:sp>
          <p:nvSpPr>
            <p:cNvPr id="18" name="Rectangle 17" descr="DHS Office of CTO logo">
              <a:extLst>
                <a:ext uri="{FF2B5EF4-FFF2-40B4-BE49-F238E27FC236}">
                  <a16:creationId xmlns:a16="http://schemas.microsoft.com/office/drawing/2014/main" id="{409FDE3E-BC65-434F-854B-4140D4748F05}"/>
                </a:ext>
              </a:extLst>
            </p:cNvPr>
            <p:cNvSpPr/>
            <p:nvPr/>
          </p:nvSpPr>
          <p:spPr>
            <a:xfrm>
              <a:off x="6371082" y="1591977"/>
              <a:ext cx="4700646" cy="584775"/>
            </a:xfrm>
            <a:prstGeom prst="rect">
              <a:avLst/>
            </a:prstGeom>
          </p:spPr>
          <p:txBody>
            <a:bodyPr wrap="none">
              <a:spAutoFit/>
            </a:bodyPr>
            <a:lstStyle/>
            <a:p>
              <a:pPr defTabSz="457200">
                <a:spcBef>
                  <a:spcPct val="20000"/>
                </a:spcBef>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rPr>
                <a:t>Early Adopters/Experimenters</a:t>
              </a:r>
            </a:p>
          </p:txBody>
        </p:sp>
        <p:pic>
          <p:nvPicPr>
            <p:cNvPr id="48" name="Picture 47">
              <a:extLst>
                <a:ext uri="{FF2B5EF4-FFF2-40B4-BE49-F238E27FC236}">
                  <a16:creationId xmlns:a16="http://schemas.microsoft.com/office/drawing/2014/main" id="{81D55B86-FD80-194D-A49A-0DB45F5D26E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74243" y="2681695"/>
              <a:ext cx="3146565" cy="2035941"/>
            </a:xfrm>
            <a:prstGeom prst="rect">
              <a:avLst/>
            </a:prstGeom>
            <a:ln>
              <a:solidFill>
                <a:schemeClr val="bg2">
                  <a:lumMod val="75000"/>
                </a:schemeClr>
              </a:solidFill>
            </a:ln>
            <a:effectLst/>
          </p:spPr>
        </p:pic>
        <p:sp>
          <p:nvSpPr>
            <p:cNvPr id="49" name="Rectangle 48">
              <a:extLst>
                <a:ext uri="{FF2B5EF4-FFF2-40B4-BE49-F238E27FC236}">
                  <a16:creationId xmlns:a16="http://schemas.microsoft.com/office/drawing/2014/main" id="{7B3D3955-DAC0-E94A-8AA8-327EB58C1E4D}"/>
                </a:ext>
              </a:extLst>
            </p:cNvPr>
            <p:cNvSpPr/>
            <p:nvPr/>
          </p:nvSpPr>
          <p:spPr>
            <a:xfrm>
              <a:off x="6300229" y="2198391"/>
              <a:ext cx="2494594" cy="461665"/>
            </a:xfrm>
            <a:prstGeom prst="rect">
              <a:avLst/>
            </a:prstGeom>
          </p:spPr>
          <p:txBody>
            <a:bodyPr wrap="none">
              <a:spAutoFit/>
            </a:bodyPr>
            <a:lstStyle/>
            <a:p>
              <a:pPr defTabSz="457200">
                <a:spcBef>
                  <a:spcPct val="20000"/>
                </a:spcBef>
                <a:buClr>
                  <a:prstClr val="black">
                    <a:lumMod val="75000"/>
                    <a:lumOff val="25000"/>
                  </a:prstClr>
                </a:buClr>
                <a:buSzPct val="100000"/>
              </a:pPr>
              <a:r>
                <a:rPr lang="en-US" sz="2400" dirty="0">
                  <a:solidFill>
                    <a:schemeClr val="accent6">
                      <a:lumMod val="75000"/>
                    </a:schemeClr>
                  </a:solidFill>
                  <a:latin typeface="Franklin Gothic Medium Cond" panose="020B0606030402020204" pitchFamily="34" charset="0"/>
                </a:rPr>
                <a:t>Compliance as Code</a:t>
              </a:r>
            </a:p>
          </p:txBody>
        </p:sp>
      </p:grpSp>
      <p:sp>
        <p:nvSpPr>
          <p:cNvPr id="50" name="Right Arrow 49">
            <a:extLst>
              <a:ext uri="{FF2B5EF4-FFF2-40B4-BE49-F238E27FC236}">
                <a16:creationId xmlns:a16="http://schemas.microsoft.com/office/drawing/2014/main" id="{758BE738-FA7D-B84C-AB85-87F279E313A4}"/>
              </a:ext>
            </a:extLst>
          </p:cNvPr>
          <p:cNvSpPr/>
          <p:nvPr/>
        </p:nvSpPr>
        <p:spPr>
          <a:xfrm rot="1855372">
            <a:off x="4883023" y="1123989"/>
            <a:ext cx="1545254" cy="81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ENLIGHTMENT</a:t>
            </a:r>
          </a:p>
        </p:txBody>
      </p:sp>
      <p:pic>
        <p:nvPicPr>
          <p:cNvPr id="51" name="Picture 50" descr="Docker logo">
            <a:extLst>
              <a:ext uri="{FF2B5EF4-FFF2-40B4-BE49-F238E27FC236}">
                <a16:creationId xmlns:a16="http://schemas.microsoft.com/office/drawing/2014/main" id="{6F194E5E-3D77-9B4E-BA6D-C6229F6EF92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04937" y="2424506"/>
            <a:ext cx="603719" cy="603719"/>
          </a:xfrm>
          <a:prstGeom prst="rect">
            <a:avLst/>
          </a:prstGeom>
        </p:spPr>
      </p:pic>
      <p:pic>
        <p:nvPicPr>
          <p:cNvPr id="52" name="Picture 51" descr="GovReady Logo">
            <a:extLst>
              <a:ext uri="{FF2B5EF4-FFF2-40B4-BE49-F238E27FC236}">
                <a16:creationId xmlns:a16="http://schemas.microsoft.com/office/drawing/2014/main" id="{87F11543-2806-9B48-9EB9-7749625529D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12430" y="2129876"/>
            <a:ext cx="1236752" cy="246756"/>
          </a:xfrm>
          <a:prstGeom prst="rect">
            <a:avLst/>
          </a:prstGeom>
        </p:spPr>
      </p:pic>
      <p:pic>
        <p:nvPicPr>
          <p:cNvPr id="53" name="Picture 52" descr="Red Hat  logo">
            <a:extLst>
              <a:ext uri="{FF2B5EF4-FFF2-40B4-BE49-F238E27FC236}">
                <a16:creationId xmlns:a16="http://schemas.microsoft.com/office/drawing/2014/main" id="{E6020B80-24FB-5842-B423-BB189624DF4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48380" y="2319057"/>
            <a:ext cx="390155" cy="429528"/>
          </a:xfrm>
          <a:prstGeom prst="rect">
            <a:avLst/>
          </a:prstGeom>
        </p:spPr>
      </p:pic>
      <p:grpSp>
        <p:nvGrpSpPr>
          <p:cNvPr id="5" name="Group 4" descr="NGA GEOINT logo">
            <a:extLst>
              <a:ext uri="{FF2B5EF4-FFF2-40B4-BE49-F238E27FC236}">
                <a16:creationId xmlns:a16="http://schemas.microsoft.com/office/drawing/2014/main" id="{42CC2ADC-D5DA-F843-A38B-027BA3E3E309}"/>
              </a:ext>
            </a:extLst>
          </p:cNvPr>
          <p:cNvGrpSpPr/>
          <p:nvPr/>
        </p:nvGrpSpPr>
        <p:grpSpPr>
          <a:xfrm>
            <a:off x="9927017" y="2589995"/>
            <a:ext cx="1581758" cy="675637"/>
            <a:chOff x="9331444" y="4178300"/>
            <a:chExt cx="1713807" cy="732041"/>
          </a:xfrm>
        </p:grpSpPr>
        <p:sp>
          <p:nvSpPr>
            <p:cNvPr id="55" name="Content Placeholder 2">
              <a:extLst>
                <a:ext uri="{FF2B5EF4-FFF2-40B4-BE49-F238E27FC236}">
                  <a16:creationId xmlns:a16="http://schemas.microsoft.com/office/drawing/2014/main" id="{36FE7FA2-12DC-E64F-A544-58B25B0DB9EC}"/>
                </a:ext>
              </a:extLst>
            </p:cNvPr>
            <p:cNvSpPr txBox="1">
              <a:spLocks/>
            </p:cNvSpPr>
            <p:nvPr/>
          </p:nvSpPr>
          <p:spPr>
            <a:xfrm>
              <a:off x="9331444" y="4680500"/>
              <a:ext cx="1713807" cy="22984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66626" algn="l"/>
              <a:r>
                <a:rPr lang="en-US" sz="1100" b="1" dirty="0">
                  <a:solidFill>
                    <a:schemeClr val="tx1">
                      <a:lumMod val="50000"/>
                      <a:lumOff val="50000"/>
                    </a:schemeClr>
                  </a:solidFill>
                  <a:latin typeface="Franklin Gothic Book"/>
                  <a:ea typeface="Times New Roman" charset="0"/>
                  <a:cs typeface="Franklin Gothic Book"/>
                </a:rPr>
                <a:t>NGA GEOINT </a:t>
              </a:r>
            </a:p>
            <a:p>
              <a:pPr marL="266626" algn="l">
                <a:spcBef>
                  <a:spcPts val="400"/>
                </a:spcBef>
              </a:pPr>
              <a:endParaRPr lang="en-US" sz="1100" b="1" dirty="0">
                <a:solidFill>
                  <a:srgbClr val="0175B2"/>
                </a:solidFill>
                <a:latin typeface="Franklin Gothic Book"/>
                <a:ea typeface="Times New Roman" charset="0"/>
                <a:cs typeface="Franklin Gothic Book"/>
              </a:endParaRPr>
            </a:p>
            <a:p>
              <a:pPr marL="266626" algn="l">
                <a:spcBef>
                  <a:spcPts val="400"/>
                </a:spcBef>
              </a:pPr>
              <a:endParaRPr lang="en-US" sz="1100" b="1" dirty="0">
                <a:solidFill>
                  <a:srgbClr val="0175B2"/>
                </a:solidFill>
                <a:latin typeface="Franklin Gothic Book"/>
                <a:cs typeface="Franklin Gothic Book"/>
              </a:endParaRPr>
            </a:p>
          </p:txBody>
        </p:sp>
        <p:pic>
          <p:nvPicPr>
            <p:cNvPr id="56" name="Picture 55">
              <a:extLst>
                <a:ext uri="{FF2B5EF4-FFF2-40B4-BE49-F238E27FC236}">
                  <a16:creationId xmlns:a16="http://schemas.microsoft.com/office/drawing/2014/main" id="{5A63BF31-6B64-2241-9838-D85A133BF82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29477" y="4178300"/>
              <a:ext cx="560054" cy="511450"/>
            </a:xfrm>
            <a:prstGeom prst="rect">
              <a:avLst/>
            </a:prstGeom>
          </p:spPr>
        </p:pic>
      </p:grpSp>
      <p:pic>
        <p:nvPicPr>
          <p:cNvPr id="57" name="Picture 56" descr="18F logo">
            <a:extLst>
              <a:ext uri="{FF2B5EF4-FFF2-40B4-BE49-F238E27FC236}">
                <a16:creationId xmlns:a16="http://schemas.microsoft.com/office/drawing/2014/main" id="{82C23681-190A-0F4A-82CB-FDC8B417C9E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18142" y="3235850"/>
            <a:ext cx="365063" cy="368131"/>
          </a:xfrm>
          <a:prstGeom prst="rect">
            <a:avLst/>
          </a:prstGeom>
        </p:spPr>
      </p:pic>
      <p:pic>
        <p:nvPicPr>
          <p:cNvPr id="6" name="Picture 5" descr="ID.me logo">
            <a:extLst>
              <a:ext uri="{FF2B5EF4-FFF2-40B4-BE49-F238E27FC236}">
                <a16:creationId xmlns:a16="http://schemas.microsoft.com/office/drawing/2014/main" id="{1A68BCBC-38A4-F543-ADA0-0C5EA0E0321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333638" y="3534078"/>
            <a:ext cx="545343" cy="194506"/>
          </a:xfrm>
          <a:prstGeom prst="rect">
            <a:avLst/>
          </a:prstGeom>
        </p:spPr>
      </p:pic>
      <p:pic>
        <p:nvPicPr>
          <p:cNvPr id="9" name="Picture 8">
            <a:extLst>
              <a:ext uri="{FF2B5EF4-FFF2-40B4-BE49-F238E27FC236}">
                <a16:creationId xmlns:a16="http://schemas.microsoft.com/office/drawing/2014/main" id="{94D66A73-28FD-CE41-98AB-4C8CAB8C135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679591" y="4186127"/>
            <a:ext cx="597689" cy="600678"/>
          </a:xfrm>
          <a:prstGeom prst="rect">
            <a:avLst/>
          </a:prstGeom>
        </p:spPr>
      </p:pic>
      <p:pic>
        <p:nvPicPr>
          <p:cNvPr id="10" name="Picture 9" descr="B&amp;D Consulting logo">
            <a:extLst>
              <a:ext uri="{FF2B5EF4-FFF2-40B4-BE49-F238E27FC236}">
                <a16:creationId xmlns:a16="http://schemas.microsoft.com/office/drawing/2014/main" id="{EDEFF575-C40D-5848-B513-0DF01A41B32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478140" y="4629473"/>
            <a:ext cx="887740" cy="212748"/>
          </a:xfrm>
          <a:prstGeom prst="rect">
            <a:avLst/>
          </a:prstGeom>
        </p:spPr>
      </p:pic>
      <p:pic>
        <p:nvPicPr>
          <p:cNvPr id="61" name="Picture 60" descr="Ion Channel logo">
            <a:extLst>
              <a:ext uri="{FF2B5EF4-FFF2-40B4-BE49-F238E27FC236}">
                <a16:creationId xmlns:a16="http://schemas.microsoft.com/office/drawing/2014/main" id="{2FFC0421-8D0B-984C-B49F-B6F08F111656}"/>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11212342" y="2992784"/>
            <a:ext cx="829963" cy="272848"/>
          </a:xfrm>
          <a:prstGeom prst="rect">
            <a:avLst/>
          </a:prstGeom>
        </p:spPr>
      </p:pic>
      <p:grpSp>
        <p:nvGrpSpPr>
          <p:cNvPr id="62" name="Group 61" descr="National Institute of Standards &amp; Technologies logo">
            <a:extLst>
              <a:ext uri="{FF2B5EF4-FFF2-40B4-BE49-F238E27FC236}">
                <a16:creationId xmlns:a16="http://schemas.microsoft.com/office/drawing/2014/main" id="{0D9A69B1-5100-EE46-82C9-337AD223BD71}"/>
              </a:ext>
            </a:extLst>
          </p:cNvPr>
          <p:cNvGrpSpPr/>
          <p:nvPr/>
        </p:nvGrpSpPr>
        <p:grpSpPr>
          <a:xfrm>
            <a:off x="11243457" y="3393269"/>
            <a:ext cx="804116" cy="635453"/>
            <a:chOff x="6368407" y="4568347"/>
            <a:chExt cx="1344017" cy="1062110"/>
          </a:xfrm>
        </p:grpSpPr>
        <p:sp>
          <p:nvSpPr>
            <p:cNvPr id="63" name="TextBox 62">
              <a:extLst>
                <a:ext uri="{FF2B5EF4-FFF2-40B4-BE49-F238E27FC236}">
                  <a16:creationId xmlns:a16="http://schemas.microsoft.com/office/drawing/2014/main" id="{9F74CB0D-594F-3F4B-A4CA-27ABFB5381B4}"/>
                </a:ext>
              </a:extLst>
            </p:cNvPr>
            <p:cNvSpPr txBox="1"/>
            <p:nvPr/>
          </p:nvSpPr>
          <p:spPr>
            <a:xfrm>
              <a:off x="6368407" y="5167475"/>
              <a:ext cx="1344017" cy="462982"/>
            </a:xfrm>
            <a:prstGeom prst="rect">
              <a:avLst/>
            </a:prstGeom>
            <a:noFill/>
          </p:spPr>
          <p:txBody>
            <a:bodyPr wrap="square" rtlCol="0">
              <a:spAutoFit/>
            </a:bodyPr>
            <a:lstStyle/>
            <a:p>
              <a:pPr marL="457189" marR="0" lvl="0" indent="-457189" algn="ctr" defTabSz="914400" eaLnBrk="1" fontAlgn="auto" latinLnBrk="0" hangingPunct="1">
                <a:lnSpc>
                  <a:spcPct val="100000"/>
                </a:lnSpc>
                <a:spcBef>
                  <a:spcPts val="0"/>
                </a:spcBef>
                <a:spcAft>
                  <a:spcPts val="1600"/>
                </a:spcAft>
                <a:buClrTx/>
                <a:buSzTx/>
                <a:buFont typeface="Franklin Gothic Medium" panose="020B0603020102020204" pitchFamily="34" charset="0"/>
                <a:buNone/>
                <a:tabLst/>
                <a:defRPr/>
              </a:pPr>
              <a:r>
                <a:rPr lang="en-US" sz="1200" dirty="0">
                  <a:solidFill>
                    <a:schemeClr val="tx2"/>
                  </a:solidFill>
                  <a:latin typeface="Franklin Gothic Medium" panose="020B0603020102020204" pitchFamily="34" charset="0"/>
                </a:rPr>
                <a:t>OSCAL</a:t>
              </a:r>
            </a:p>
          </p:txBody>
        </p:sp>
        <p:pic>
          <p:nvPicPr>
            <p:cNvPr id="64" name="Picture 63">
              <a:extLst>
                <a:ext uri="{FF2B5EF4-FFF2-40B4-BE49-F238E27FC236}">
                  <a16:creationId xmlns:a16="http://schemas.microsoft.com/office/drawing/2014/main" id="{499D3F4B-4BA1-9B44-ACEA-A18D5DD775C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487668" y="4568347"/>
              <a:ext cx="1105493" cy="671449"/>
            </a:xfrm>
            <a:prstGeom prst="rect">
              <a:avLst/>
            </a:prstGeom>
          </p:spPr>
        </p:pic>
      </p:grpSp>
      <p:pic>
        <p:nvPicPr>
          <p:cNvPr id="65" name="Picture 64" descr="2-Twelve logo">
            <a:extLst>
              <a:ext uri="{FF2B5EF4-FFF2-40B4-BE49-F238E27FC236}">
                <a16:creationId xmlns:a16="http://schemas.microsoft.com/office/drawing/2014/main" id="{86B19141-45E8-9943-9E36-D02384DC4ED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1566740" y="4396556"/>
            <a:ext cx="367988" cy="367988"/>
          </a:xfrm>
          <a:prstGeom prst="rect">
            <a:avLst/>
          </a:prstGeom>
        </p:spPr>
      </p:pic>
      <p:pic>
        <p:nvPicPr>
          <p:cNvPr id="11" name="Picture 10" descr="Unisys logo">
            <a:extLst>
              <a:ext uri="{FF2B5EF4-FFF2-40B4-BE49-F238E27FC236}">
                <a16:creationId xmlns:a16="http://schemas.microsoft.com/office/drawing/2014/main" id="{C37CE57B-4B2D-2E41-AA6E-9D824DCC7A2F}"/>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516377" y="4922351"/>
            <a:ext cx="703193" cy="197825"/>
          </a:xfrm>
          <a:prstGeom prst="rect">
            <a:avLst/>
          </a:prstGeom>
        </p:spPr>
      </p:pic>
      <p:pic>
        <p:nvPicPr>
          <p:cNvPr id="66" name="Picture 65" descr="Applied Information Sciences logo">
            <a:extLst>
              <a:ext uri="{FF2B5EF4-FFF2-40B4-BE49-F238E27FC236}">
                <a16:creationId xmlns:a16="http://schemas.microsoft.com/office/drawing/2014/main" id="{C2B89830-045F-9A40-88FB-623424F123A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1172182" y="4776047"/>
            <a:ext cx="910279" cy="359321"/>
          </a:xfrm>
          <a:prstGeom prst="rect">
            <a:avLst/>
          </a:prstGeom>
        </p:spPr>
      </p:pic>
      <p:pic>
        <p:nvPicPr>
          <p:cNvPr id="68" name="Picture 67" descr="ASTi logo">
            <a:extLst>
              <a:ext uri="{FF2B5EF4-FFF2-40B4-BE49-F238E27FC236}">
                <a16:creationId xmlns:a16="http://schemas.microsoft.com/office/drawing/2014/main" id="{963E6060-B4E1-ED48-B6AD-3C1D3CAEE3C5}"/>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13593" y="4990195"/>
            <a:ext cx="478479" cy="172566"/>
          </a:xfrm>
          <a:prstGeom prst="rect">
            <a:avLst/>
          </a:prstGeom>
        </p:spPr>
      </p:pic>
      <p:pic>
        <p:nvPicPr>
          <p:cNvPr id="69" name="Picture 68" descr="Data.Gov logo">
            <a:extLst>
              <a:ext uri="{FF2B5EF4-FFF2-40B4-BE49-F238E27FC236}">
                <a16:creationId xmlns:a16="http://schemas.microsoft.com/office/drawing/2014/main" id="{27EE7A87-0428-3348-B3A7-55B7EA49CB78}"/>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147954" y="5185059"/>
            <a:ext cx="1268188" cy="261375"/>
          </a:xfrm>
          <a:prstGeom prst="rect">
            <a:avLst/>
          </a:prstGeom>
        </p:spPr>
      </p:pic>
      <p:pic>
        <p:nvPicPr>
          <p:cNvPr id="74" name="Picture 73" descr="Blackstone Technology Group logo">
            <a:extLst>
              <a:ext uri="{FF2B5EF4-FFF2-40B4-BE49-F238E27FC236}">
                <a16:creationId xmlns:a16="http://schemas.microsoft.com/office/drawing/2014/main" id="{9D217199-EBBB-D049-A1C6-B99F031E49E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1501257" y="2398423"/>
            <a:ext cx="528124" cy="523264"/>
          </a:xfrm>
          <a:prstGeom prst="rect">
            <a:avLst/>
          </a:prstGeom>
        </p:spPr>
      </p:pic>
      <p:pic>
        <p:nvPicPr>
          <p:cNvPr id="75" name="Picture 74" descr="Cloud factory logo">
            <a:extLst>
              <a:ext uri="{FF2B5EF4-FFF2-40B4-BE49-F238E27FC236}">
                <a16:creationId xmlns:a16="http://schemas.microsoft.com/office/drawing/2014/main" id="{D50CE373-D31D-1343-9D94-9F2705114836}"/>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333638" y="5351856"/>
            <a:ext cx="588372" cy="418318"/>
          </a:xfrm>
          <a:prstGeom prst="rect">
            <a:avLst/>
          </a:prstGeom>
        </p:spPr>
      </p:pic>
      <p:pic>
        <p:nvPicPr>
          <p:cNvPr id="81" name="Picture 80" descr="DHS Digital Services logo">
            <a:extLst>
              <a:ext uri="{FF2B5EF4-FFF2-40B4-BE49-F238E27FC236}">
                <a16:creationId xmlns:a16="http://schemas.microsoft.com/office/drawing/2014/main" id="{516926DE-D86B-864F-A8C9-22D34ED57D81}"/>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918563" y="5149345"/>
            <a:ext cx="894633" cy="698199"/>
          </a:xfrm>
          <a:prstGeom prst="rect">
            <a:avLst/>
          </a:prstGeom>
        </p:spPr>
      </p:pic>
      <p:grpSp>
        <p:nvGrpSpPr>
          <p:cNvPr id="86" name="Group 85" descr="DHS Office of CTO log">
            <a:extLst>
              <a:ext uri="{FF2B5EF4-FFF2-40B4-BE49-F238E27FC236}">
                <a16:creationId xmlns:a16="http://schemas.microsoft.com/office/drawing/2014/main" id="{E4F7D296-C354-9149-9AD7-0DF5A9425D3E}"/>
              </a:ext>
            </a:extLst>
          </p:cNvPr>
          <p:cNvGrpSpPr/>
          <p:nvPr/>
        </p:nvGrpSpPr>
        <p:grpSpPr>
          <a:xfrm>
            <a:off x="9045550" y="5529916"/>
            <a:ext cx="2418104" cy="473364"/>
            <a:chOff x="3981647" y="4786862"/>
            <a:chExt cx="4046221" cy="792081"/>
          </a:xfrm>
        </p:grpSpPr>
        <p:pic>
          <p:nvPicPr>
            <p:cNvPr id="82" name="Picture 81">
              <a:extLst>
                <a:ext uri="{FF2B5EF4-FFF2-40B4-BE49-F238E27FC236}">
                  <a16:creationId xmlns:a16="http://schemas.microsoft.com/office/drawing/2014/main" id="{9949E56B-05A3-D242-95D7-A3E004FE24CE}"/>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4137319" y="4786862"/>
              <a:ext cx="1809709" cy="587012"/>
            </a:xfrm>
            <a:prstGeom prst="rect">
              <a:avLst/>
            </a:prstGeom>
          </p:spPr>
        </p:pic>
        <p:sp>
          <p:nvSpPr>
            <p:cNvPr id="83" name="TextBox 82">
              <a:extLst>
                <a:ext uri="{FF2B5EF4-FFF2-40B4-BE49-F238E27FC236}">
                  <a16:creationId xmlns:a16="http://schemas.microsoft.com/office/drawing/2014/main" id="{78610E80-3ABA-1C4A-B70F-5AFF59109C1A}"/>
                </a:ext>
              </a:extLst>
            </p:cNvPr>
            <p:cNvSpPr txBox="1"/>
            <p:nvPr/>
          </p:nvSpPr>
          <p:spPr>
            <a:xfrm>
              <a:off x="3981647" y="5218440"/>
              <a:ext cx="4046221" cy="360503"/>
            </a:xfrm>
            <a:prstGeom prst="rect">
              <a:avLst/>
            </a:prstGeom>
            <a:noFill/>
          </p:spPr>
          <p:txBody>
            <a:bodyPr wrap="square" rtlCol="0">
              <a:spAutoFit/>
            </a:bodyPr>
            <a:lstStyle/>
            <a:p>
              <a:pPr marL="457189" marR="0" lvl="0" indent="-457189" defTabSz="914400" eaLnBrk="1" fontAlgn="auto" latinLnBrk="0" hangingPunct="1">
                <a:lnSpc>
                  <a:spcPct val="100000"/>
                </a:lnSpc>
                <a:spcBef>
                  <a:spcPts val="0"/>
                </a:spcBef>
                <a:spcAft>
                  <a:spcPts val="1600"/>
                </a:spcAft>
                <a:buClrTx/>
                <a:buSzTx/>
                <a:buFont typeface="Franklin Gothic Medium" panose="020B0603020102020204" pitchFamily="34" charset="0"/>
                <a:buNone/>
                <a:tabLst/>
                <a:defRPr/>
              </a:pPr>
              <a:r>
                <a:rPr lang="en-US" sz="800" dirty="0">
                  <a:solidFill>
                    <a:schemeClr val="tx2"/>
                  </a:solidFill>
                  <a:latin typeface="Franklin Gothic Medium" panose="020B0603020102020204" pitchFamily="34" charset="0"/>
                </a:rPr>
                <a:t>Office of the Chief Technology Officer</a:t>
              </a:r>
            </a:p>
          </p:txBody>
        </p:sp>
      </p:grpSp>
      <p:pic>
        <p:nvPicPr>
          <p:cNvPr id="87" name="Picture 86" descr="Pivotal Logo">
            <a:extLst>
              <a:ext uri="{FF2B5EF4-FFF2-40B4-BE49-F238E27FC236}">
                <a16:creationId xmlns:a16="http://schemas.microsoft.com/office/drawing/2014/main" id="{52A5B3A5-1CB7-4A42-B39E-FB7EFB572DC1}"/>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8768629" y="4886454"/>
            <a:ext cx="653725" cy="149144"/>
          </a:xfrm>
          <a:prstGeom prst="rect">
            <a:avLst/>
          </a:prstGeom>
        </p:spPr>
      </p:pic>
      <p:pic>
        <p:nvPicPr>
          <p:cNvPr id="88" name="Picture 87" descr="ByteCubed logo">
            <a:extLst>
              <a:ext uri="{FF2B5EF4-FFF2-40B4-BE49-F238E27FC236}">
                <a16:creationId xmlns:a16="http://schemas.microsoft.com/office/drawing/2014/main" id="{2873D349-E984-E64E-B816-FE071F647A72}"/>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0144904" y="3306868"/>
            <a:ext cx="905739" cy="219890"/>
          </a:xfrm>
          <a:prstGeom prst="rect">
            <a:avLst/>
          </a:prstGeom>
        </p:spPr>
      </p:pic>
      <p:pic>
        <p:nvPicPr>
          <p:cNvPr id="58" name="Picture 57" descr="CivicActions logo">
            <a:extLst>
              <a:ext uri="{FF2B5EF4-FFF2-40B4-BE49-F238E27FC236}">
                <a16:creationId xmlns:a16="http://schemas.microsoft.com/office/drawing/2014/main" id="{BFA6B0ED-47A0-FA43-AD96-05EC7B97B81D}"/>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9377031" y="3787612"/>
            <a:ext cx="1220742" cy="271276"/>
          </a:xfrm>
          <a:prstGeom prst="rect">
            <a:avLst/>
          </a:prstGeom>
        </p:spPr>
      </p:pic>
      <p:grpSp>
        <p:nvGrpSpPr>
          <p:cNvPr id="95" name="Group 94" descr="DOJ US Trustees Program logo">
            <a:extLst>
              <a:ext uri="{FF2B5EF4-FFF2-40B4-BE49-F238E27FC236}">
                <a16:creationId xmlns:a16="http://schemas.microsoft.com/office/drawing/2014/main" id="{1E2596BB-8339-5F49-8A17-5FF458A7518A}"/>
              </a:ext>
            </a:extLst>
          </p:cNvPr>
          <p:cNvGrpSpPr/>
          <p:nvPr/>
        </p:nvGrpSpPr>
        <p:grpSpPr>
          <a:xfrm>
            <a:off x="10926652" y="5758420"/>
            <a:ext cx="688009" cy="583269"/>
            <a:chOff x="4562650" y="3740883"/>
            <a:chExt cx="688009" cy="583269"/>
          </a:xfrm>
        </p:grpSpPr>
        <p:pic>
          <p:nvPicPr>
            <p:cNvPr id="90" name="Picture 89">
              <a:extLst>
                <a:ext uri="{FF2B5EF4-FFF2-40B4-BE49-F238E27FC236}">
                  <a16:creationId xmlns:a16="http://schemas.microsoft.com/office/drawing/2014/main" id="{57D8475F-0487-0041-A415-420A89A4CC2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4711833" y="3740883"/>
              <a:ext cx="420789" cy="431308"/>
            </a:xfrm>
            <a:prstGeom prst="rect">
              <a:avLst/>
            </a:prstGeom>
          </p:spPr>
        </p:pic>
        <p:sp>
          <p:nvSpPr>
            <p:cNvPr id="91" name="TextBox 90">
              <a:extLst>
                <a:ext uri="{FF2B5EF4-FFF2-40B4-BE49-F238E27FC236}">
                  <a16:creationId xmlns:a16="http://schemas.microsoft.com/office/drawing/2014/main" id="{6DEDA5BA-44C4-0E4C-93EE-C5F43FC3AA22}"/>
                </a:ext>
              </a:extLst>
            </p:cNvPr>
            <p:cNvSpPr txBox="1"/>
            <p:nvPr/>
          </p:nvSpPr>
          <p:spPr>
            <a:xfrm>
              <a:off x="4562650" y="4077931"/>
              <a:ext cx="688009" cy="246221"/>
            </a:xfrm>
            <a:prstGeom prst="rect">
              <a:avLst/>
            </a:prstGeom>
            <a:noFill/>
          </p:spPr>
          <p:txBody>
            <a:bodyPr wrap="none" rtlCol="0">
              <a:spAutoFit/>
            </a:bodyPr>
            <a:lstStyle/>
            <a:p>
              <a:r>
                <a:rPr lang="en-US" sz="1000" dirty="0">
                  <a:solidFill>
                    <a:schemeClr val="tx1">
                      <a:lumMod val="50000"/>
                      <a:lumOff val="50000"/>
                    </a:schemeClr>
                  </a:solidFill>
                </a:rPr>
                <a:t>DOJ USTP</a:t>
              </a:r>
            </a:p>
          </p:txBody>
        </p:sp>
      </p:grpSp>
      <p:pic>
        <p:nvPicPr>
          <p:cNvPr id="100" name="Picture 99" descr="Excella logo">
            <a:extLst>
              <a:ext uri="{FF2B5EF4-FFF2-40B4-BE49-F238E27FC236}">
                <a16:creationId xmlns:a16="http://schemas.microsoft.com/office/drawing/2014/main" id="{6FB3829D-B0B0-D14D-9C30-A7314C608B59}"/>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1056773" y="4081862"/>
            <a:ext cx="919446" cy="220877"/>
          </a:xfrm>
          <a:prstGeom prst="rect">
            <a:avLst/>
          </a:prstGeom>
        </p:spPr>
      </p:pic>
      <p:sp>
        <p:nvSpPr>
          <p:cNvPr id="3" name="TextBox 2">
            <a:extLst>
              <a:ext uri="{FF2B5EF4-FFF2-40B4-BE49-F238E27FC236}">
                <a16:creationId xmlns:a16="http://schemas.microsoft.com/office/drawing/2014/main" id="{2EC07763-473C-D045-A3BB-F9F0E1CED6F6}"/>
              </a:ext>
            </a:extLst>
          </p:cNvPr>
          <p:cNvSpPr txBox="1"/>
          <p:nvPr/>
        </p:nvSpPr>
        <p:spPr>
          <a:xfrm>
            <a:off x="10982035" y="4581958"/>
            <a:ext cx="274434" cy="307777"/>
          </a:xfrm>
          <a:prstGeom prst="rect">
            <a:avLst/>
          </a:prstGeom>
          <a:noFill/>
        </p:spPr>
        <p:txBody>
          <a:bodyPr wrap="none" rtlCol="0">
            <a:spAutoFit/>
          </a:bodyPr>
          <a:lstStyle/>
          <a:p>
            <a:r>
              <a:rPr lang="en-US" sz="1400" dirty="0">
                <a:solidFill>
                  <a:schemeClr val="accent6"/>
                </a:solidFill>
              </a:rPr>
              <a:t>*</a:t>
            </a:r>
          </a:p>
        </p:txBody>
      </p:sp>
      <p:sp>
        <p:nvSpPr>
          <p:cNvPr id="54" name="TextBox 53">
            <a:extLst>
              <a:ext uri="{FF2B5EF4-FFF2-40B4-BE49-F238E27FC236}">
                <a16:creationId xmlns:a16="http://schemas.microsoft.com/office/drawing/2014/main" id="{39D19D9E-D7D7-1542-BFFE-4FD3864B7CAB}"/>
              </a:ext>
            </a:extLst>
          </p:cNvPr>
          <p:cNvSpPr txBox="1"/>
          <p:nvPr/>
        </p:nvSpPr>
        <p:spPr>
          <a:xfrm>
            <a:off x="9818699" y="5953423"/>
            <a:ext cx="274434" cy="307777"/>
          </a:xfrm>
          <a:prstGeom prst="rect">
            <a:avLst/>
          </a:prstGeom>
          <a:noFill/>
        </p:spPr>
        <p:txBody>
          <a:bodyPr wrap="none" rtlCol="0">
            <a:spAutoFit/>
          </a:bodyPr>
          <a:lstStyle/>
          <a:p>
            <a:r>
              <a:rPr lang="en-US" sz="1400" dirty="0">
                <a:solidFill>
                  <a:schemeClr val="accent6"/>
                </a:solidFill>
              </a:rPr>
              <a:t>*</a:t>
            </a:r>
          </a:p>
        </p:txBody>
      </p:sp>
      <p:sp>
        <p:nvSpPr>
          <p:cNvPr id="59" name="TextBox 58">
            <a:extLst>
              <a:ext uri="{FF2B5EF4-FFF2-40B4-BE49-F238E27FC236}">
                <a16:creationId xmlns:a16="http://schemas.microsoft.com/office/drawing/2014/main" id="{C59775EB-D1C9-C64C-BB6F-4C9B4098AB64}"/>
              </a:ext>
            </a:extLst>
          </p:cNvPr>
          <p:cNvSpPr txBox="1"/>
          <p:nvPr/>
        </p:nvSpPr>
        <p:spPr>
          <a:xfrm>
            <a:off x="10735492" y="5319182"/>
            <a:ext cx="274434" cy="307777"/>
          </a:xfrm>
          <a:prstGeom prst="rect">
            <a:avLst/>
          </a:prstGeom>
          <a:noFill/>
        </p:spPr>
        <p:txBody>
          <a:bodyPr wrap="none" rtlCol="0">
            <a:spAutoFit/>
          </a:bodyPr>
          <a:lstStyle/>
          <a:p>
            <a:r>
              <a:rPr lang="en-US" sz="1400" dirty="0">
                <a:solidFill>
                  <a:schemeClr val="accent6"/>
                </a:solidFill>
              </a:rPr>
              <a:t>*</a:t>
            </a:r>
          </a:p>
        </p:txBody>
      </p:sp>
      <p:sp>
        <p:nvSpPr>
          <p:cNvPr id="60" name="TextBox 59">
            <a:extLst>
              <a:ext uri="{FF2B5EF4-FFF2-40B4-BE49-F238E27FC236}">
                <a16:creationId xmlns:a16="http://schemas.microsoft.com/office/drawing/2014/main" id="{0E7E5253-42EB-5742-B330-D342557EF8F9}"/>
              </a:ext>
            </a:extLst>
          </p:cNvPr>
          <p:cNvSpPr txBox="1"/>
          <p:nvPr/>
        </p:nvSpPr>
        <p:spPr>
          <a:xfrm>
            <a:off x="10436856" y="3732572"/>
            <a:ext cx="274434" cy="307777"/>
          </a:xfrm>
          <a:prstGeom prst="rect">
            <a:avLst/>
          </a:prstGeom>
          <a:noFill/>
        </p:spPr>
        <p:txBody>
          <a:bodyPr wrap="none" rtlCol="0">
            <a:spAutoFit/>
          </a:bodyPr>
          <a:lstStyle/>
          <a:p>
            <a:r>
              <a:rPr lang="en-US" sz="1400" dirty="0">
                <a:solidFill>
                  <a:schemeClr val="accent6"/>
                </a:solidFill>
              </a:rPr>
              <a:t>*</a:t>
            </a:r>
          </a:p>
        </p:txBody>
      </p:sp>
      <p:sp>
        <p:nvSpPr>
          <p:cNvPr id="70" name="TextBox 69">
            <a:extLst>
              <a:ext uri="{FF2B5EF4-FFF2-40B4-BE49-F238E27FC236}">
                <a16:creationId xmlns:a16="http://schemas.microsoft.com/office/drawing/2014/main" id="{35730DC1-F055-5640-9EE3-B7EDCA1E71B8}"/>
              </a:ext>
            </a:extLst>
          </p:cNvPr>
          <p:cNvSpPr txBox="1"/>
          <p:nvPr/>
        </p:nvSpPr>
        <p:spPr>
          <a:xfrm>
            <a:off x="11797511" y="4317302"/>
            <a:ext cx="274434" cy="307777"/>
          </a:xfrm>
          <a:prstGeom prst="rect">
            <a:avLst/>
          </a:prstGeom>
          <a:noFill/>
        </p:spPr>
        <p:txBody>
          <a:bodyPr wrap="none" rtlCol="0">
            <a:spAutoFit/>
          </a:bodyPr>
          <a:lstStyle/>
          <a:p>
            <a:r>
              <a:rPr lang="en-US" sz="1400" dirty="0">
                <a:solidFill>
                  <a:schemeClr val="accent6"/>
                </a:solidFill>
              </a:rPr>
              <a:t>*</a:t>
            </a:r>
          </a:p>
        </p:txBody>
      </p:sp>
      <p:sp>
        <p:nvSpPr>
          <p:cNvPr id="12" name="TextBox 11">
            <a:extLst>
              <a:ext uri="{FF2B5EF4-FFF2-40B4-BE49-F238E27FC236}">
                <a16:creationId xmlns:a16="http://schemas.microsoft.com/office/drawing/2014/main" id="{04309C69-B785-EE42-A140-00D974C74769}"/>
              </a:ext>
            </a:extLst>
          </p:cNvPr>
          <p:cNvSpPr txBox="1"/>
          <p:nvPr/>
        </p:nvSpPr>
        <p:spPr>
          <a:xfrm>
            <a:off x="9936736" y="5983639"/>
            <a:ext cx="1024639" cy="230832"/>
          </a:xfrm>
          <a:prstGeom prst="rect">
            <a:avLst/>
          </a:prstGeom>
          <a:noFill/>
        </p:spPr>
        <p:txBody>
          <a:bodyPr wrap="none" rtlCol="0">
            <a:spAutoFit/>
          </a:bodyPr>
          <a:lstStyle/>
          <a:p>
            <a:r>
              <a:rPr lang="en-US" sz="900" dirty="0">
                <a:solidFill>
                  <a:schemeClr val="accent6"/>
                </a:solidFill>
              </a:rPr>
              <a:t>Testing GovReady</a:t>
            </a:r>
          </a:p>
        </p:txBody>
      </p:sp>
      <p:sp>
        <p:nvSpPr>
          <p:cNvPr id="71" name="TextBox 70">
            <a:extLst>
              <a:ext uri="{FF2B5EF4-FFF2-40B4-BE49-F238E27FC236}">
                <a16:creationId xmlns:a16="http://schemas.microsoft.com/office/drawing/2014/main" id="{07C8B29B-BB6E-2843-B5BE-ED1E966ADE23}"/>
              </a:ext>
            </a:extLst>
          </p:cNvPr>
          <p:cNvSpPr txBox="1"/>
          <p:nvPr/>
        </p:nvSpPr>
        <p:spPr>
          <a:xfrm>
            <a:off x="10711965" y="3187099"/>
            <a:ext cx="274434" cy="307777"/>
          </a:xfrm>
          <a:prstGeom prst="rect">
            <a:avLst/>
          </a:prstGeom>
          <a:noFill/>
        </p:spPr>
        <p:txBody>
          <a:bodyPr wrap="none" rtlCol="0">
            <a:spAutoFit/>
          </a:bodyPr>
          <a:lstStyle/>
          <a:p>
            <a:r>
              <a:rPr lang="en-US" sz="1400" dirty="0">
                <a:solidFill>
                  <a:schemeClr val="accent6"/>
                </a:solidFill>
              </a:rPr>
              <a:t>*</a:t>
            </a:r>
          </a:p>
        </p:txBody>
      </p:sp>
      <p:sp>
        <p:nvSpPr>
          <p:cNvPr id="72" name="TextBox 71">
            <a:extLst>
              <a:ext uri="{FF2B5EF4-FFF2-40B4-BE49-F238E27FC236}">
                <a16:creationId xmlns:a16="http://schemas.microsoft.com/office/drawing/2014/main" id="{090CF0E6-6D05-BC4A-80E2-49777CF76F8F}"/>
              </a:ext>
            </a:extLst>
          </p:cNvPr>
          <p:cNvSpPr txBox="1"/>
          <p:nvPr/>
        </p:nvSpPr>
        <p:spPr>
          <a:xfrm>
            <a:off x="11438535" y="5107610"/>
            <a:ext cx="274434" cy="307777"/>
          </a:xfrm>
          <a:prstGeom prst="rect">
            <a:avLst/>
          </a:prstGeom>
          <a:noFill/>
        </p:spPr>
        <p:txBody>
          <a:bodyPr wrap="none" rtlCol="0">
            <a:spAutoFit/>
          </a:bodyPr>
          <a:lstStyle/>
          <a:p>
            <a:r>
              <a:rPr lang="en-US" sz="1400" dirty="0">
                <a:solidFill>
                  <a:schemeClr val="accent6"/>
                </a:solidFill>
              </a:rPr>
              <a:t>*</a:t>
            </a:r>
          </a:p>
        </p:txBody>
      </p:sp>
      <p:sp>
        <p:nvSpPr>
          <p:cNvPr id="73" name="TextBox 72">
            <a:extLst>
              <a:ext uri="{FF2B5EF4-FFF2-40B4-BE49-F238E27FC236}">
                <a16:creationId xmlns:a16="http://schemas.microsoft.com/office/drawing/2014/main" id="{559C8B28-05ED-6A45-BBE0-AB896CEAA5FD}"/>
              </a:ext>
            </a:extLst>
          </p:cNvPr>
          <p:cNvSpPr txBox="1"/>
          <p:nvPr/>
        </p:nvSpPr>
        <p:spPr>
          <a:xfrm>
            <a:off x="11339340" y="5734157"/>
            <a:ext cx="274434" cy="307777"/>
          </a:xfrm>
          <a:prstGeom prst="rect">
            <a:avLst/>
          </a:prstGeom>
          <a:noFill/>
        </p:spPr>
        <p:txBody>
          <a:bodyPr wrap="none" rtlCol="0">
            <a:spAutoFit/>
          </a:bodyPr>
          <a:lstStyle/>
          <a:p>
            <a:r>
              <a:rPr lang="en-US" sz="1400" dirty="0">
                <a:solidFill>
                  <a:schemeClr val="accent6"/>
                </a:solidFill>
              </a:rPr>
              <a:t>*</a:t>
            </a:r>
          </a:p>
        </p:txBody>
      </p:sp>
      <p:sp>
        <p:nvSpPr>
          <p:cNvPr id="76" name="TextBox 75">
            <a:extLst>
              <a:ext uri="{FF2B5EF4-FFF2-40B4-BE49-F238E27FC236}">
                <a16:creationId xmlns:a16="http://schemas.microsoft.com/office/drawing/2014/main" id="{488DFE9A-F65F-F640-9C9F-A094CA889B65}"/>
              </a:ext>
            </a:extLst>
          </p:cNvPr>
          <p:cNvSpPr txBox="1"/>
          <p:nvPr/>
        </p:nvSpPr>
        <p:spPr>
          <a:xfrm>
            <a:off x="11765319" y="2371410"/>
            <a:ext cx="274434" cy="307777"/>
          </a:xfrm>
          <a:prstGeom prst="rect">
            <a:avLst/>
          </a:prstGeom>
          <a:noFill/>
        </p:spPr>
        <p:txBody>
          <a:bodyPr wrap="none" rtlCol="0">
            <a:spAutoFit/>
          </a:bodyPr>
          <a:lstStyle/>
          <a:p>
            <a:r>
              <a:rPr lang="en-US" sz="1400" dirty="0">
                <a:solidFill>
                  <a:schemeClr val="accent6"/>
                </a:solidFill>
              </a:rPr>
              <a:t>*</a:t>
            </a:r>
          </a:p>
        </p:txBody>
      </p:sp>
      <p:sp>
        <p:nvSpPr>
          <p:cNvPr id="77" name="TextBox 76">
            <a:extLst>
              <a:ext uri="{FF2B5EF4-FFF2-40B4-BE49-F238E27FC236}">
                <a16:creationId xmlns:a16="http://schemas.microsoft.com/office/drawing/2014/main" id="{099FBA52-784E-C94F-A8AD-9E71102D653C}"/>
              </a:ext>
            </a:extLst>
          </p:cNvPr>
          <p:cNvSpPr txBox="1"/>
          <p:nvPr/>
        </p:nvSpPr>
        <p:spPr>
          <a:xfrm>
            <a:off x="9978435" y="5596943"/>
            <a:ext cx="274434" cy="307777"/>
          </a:xfrm>
          <a:prstGeom prst="rect">
            <a:avLst/>
          </a:prstGeom>
          <a:noFill/>
        </p:spPr>
        <p:txBody>
          <a:bodyPr wrap="none" rtlCol="0">
            <a:spAutoFit/>
          </a:bodyPr>
          <a:lstStyle/>
          <a:p>
            <a:r>
              <a:rPr lang="en-US" sz="1400" dirty="0">
                <a:solidFill>
                  <a:schemeClr val="accent6"/>
                </a:solidFill>
              </a:rPr>
              <a:t>*</a:t>
            </a:r>
          </a:p>
        </p:txBody>
      </p:sp>
      <p:sp>
        <p:nvSpPr>
          <p:cNvPr id="78" name="TextBox 77">
            <a:extLst>
              <a:ext uri="{FF2B5EF4-FFF2-40B4-BE49-F238E27FC236}">
                <a16:creationId xmlns:a16="http://schemas.microsoft.com/office/drawing/2014/main" id="{82F4BF1F-9039-5E4A-81DF-C184EFD57D8E}"/>
              </a:ext>
            </a:extLst>
          </p:cNvPr>
          <p:cNvSpPr txBox="1"/>
          <p:nvPr/>
        </p:nvSpPr>
        <p:spPr>
          <a:xfrm>
            <a:off x="10635871" y="4849867"/>
            <a:ext cx="274434" cy="307777"/>
          </a:xfrm>
          <a:prstGeom prst="rect">
            <a:avLst/>
          </a:prstGeom>
          <a:noFill/>
        </p:spPr>
        <p:txBody>
          <a:bodyPr wrap="none" rtlCol="0">
            <a:spAutoFit/>
          </a:bodyPr>
          <a:lstStyle/>
          <a:p>
            <a:r>
              <a:rPr lang="en-US" sz="1400" dirty="0">
                <a:solidFill>
                  <a:schemeClr val="accent6"/>
                </a:solidFill>
              </a:rPr>
              <a:t>*</a:t>
            </a:r>
          </a:p>
        </p:txBody>
      </p:sp>
      <p:sp>
        <p:nvSpPr>
          <p:cNvPr id="79" name="TextBox 78">
            <a:extLst>
              <a:ext uri="{FF2B5EF4-FFF2-40B4-BE49-F238E27FC236}">
                <a16:creationId xmlns:a16="http://schemas.microsoft.com/office/drawing/2014/main" id="{DA556B63-F7A4-C246-9409-F47694300090}"/>
              </a:ext>
            </a:extLst>
          </p:cNvPr>
          <p:cNvSpPr txBox="1"/>
          <p:nvPr/>
        </p:nvSpPr>
        <p:spPr>
          <a:xfrm>
            <a:off x="10109490" y="4839686"/>
            <a:ext cx="274434" cy="307777"/>
          </a:xfrm>
          <a:prstGeom prst="rect">
            <a:avLst/>
          </a:prstGeom>
          <a:noFill/>
        </p:spPr>
        <p:txBody>
          <a:bodyPr wrap="none" rtlCol="0">
            <a:spAutoFit/>
          </a:bodyPr>
          <a:lstStyle/>
          <a:p>
            <a:r>
              <a:rPr lang="en-US" sz="1400" dirty="0">
                <a:solidFill>
                  <a:schemeClr val="accent6"/>
                </a:solidFill>
              </a:rPr>
              <a:t>*</a:t>
            </a:r>
          </a:p>
        </p:txBody>
      </p:sp>
    </p:spTree>
    <p:extLst>
      <p:ext uri="{BB962C8B-B14F-4D97-AF65-F5344CB8AC3E}">
        <p14:creationId xmlns:p14="http://schemas.microsoft.com/office/powerpoint/2010/main" val="8899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80">
                                          <p:stCondLst>
                                            <p:cond delay="0"/>
                                          </p:stCondLst>
                                        </p:cTn>
                                        <p:tgtEl>
                                          <p:spTgt spid="50"/>
                                        </p:tgtEl>
                                      </p:cBhvr>
                                    </p:animEffect>
                                    <p:anim calcmode="lin" valueType="num">
                                      <p:cBhvr>
                                        <p:cTn id="8"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13" dur="26">
                                          <p:stCondLst>
                                            <p:cond delay="650"/>
                                          </p:stCondLst>
                                        </p:cTn>
                                        <p:tgtEl>
                                          <p:spTgt spid="50"/>
                                        </p:tgtEl>
                                      </p:cBhvr>
                                      <p:to x="100000" y="60000"/>
                                    </p:animScale>
                                    <p:animScale>
                                      <p:cBhvr>
                                        <p:cTn id="14" dur="166" decel="50000">
                                          <p:stCondLst>
                                            <p:cond delay="676"/>
                                          </p:stCondLst>
                                        </p:cTn>
                                        <p:tgtEl>
                                          <p:spTgt spid="50"/>
                                        </p:tgtEl>
                                      </p:cBhvr>
                                      <p:to x="100000" y="100000"/>
                                    </p:animScale>
                                    <p:animScale>
                                      <p:cBhvr>
                                        <p:cTn id="15" dur="26">
                                          <p:stCondLst>
                                            <p:cond delay="1312"/>
                                          </p:stCondLst>
                                        </p:cTn>
                                        <p:tgtEl>
                                          <p:spTgt spid="50"/>
                                        </p:tgtEl>
                                      </p:cBhvr>
                                      <p:to x="100000" y="80000"/>
                                    </p:animScale>
                                    <p:animScale>
                                      <p:cBhvr>
                                        <p:cTn id="16" dur="166" decel="50000">
                                          <p:stCondLst>
                                            <p:cond delay="1338"/>
                                          </p:stCondLst>
                                        </p:cTn>
                                        <p:tgtEl>
                                          <p:spTgt spid="50"/>
                                        </p:tgtEl>
                                      </p:cBhvr>
                                      <p:to x="100000" y="100000"/>
                                    </p:animScale>
                                    <p:animScale>
                                      <p:cBhvr>
                                        <p:cTn id="17" dur="26">
                                          <p:stCondLst>
                                            <p:cond delay="1642"/>
                                          </p:stCondLst>
                                        </p:cTn>
                                        <p:tgtEl>
                                          <p:spTgt spid="50"/>
                                        </p:tgtEl>
                                      </p:cBhvr>
                                      <p:to x="100000" y="90000"/>
                                    </p:animScale>
                                    <p:animScale>
                                      <p:cBhvr>
                                        <p:cTn id="18" dur="166" decel="50000">
                                          <p:stCondLst>
                                            <p:cond delay="1668"/>
                                          </p:stCondLst>
                                        </p:cTn>
                                        <p:tgtEl>
                                          <p:spTgt spid="50"/>
                                        </p:tgtEl>
                                      </p:cBhvr>
                                      <p:to x="100000" y="100000"/>
                                    </p:animScale>
                                    <p:animScale>
                                      <p:cBhvr>
                                        <p:cTn id="19" dur="26">
                                          <p:stCondLst>
                                            <p:cond delay="1808"/>
                                          </p:stCondLst>
                                        </p:cTn>
                                        <p:tgtEl>
                                          <p:spTgt spid="50"/>
                                        </p:tgtEl>
                                      </p:cBhvr>
                                      <p:to x="100000" y="95000"/>
                                    </p:animScale>
                                    <p:animScale>
                                      <p:cBhvr>
                                        <p:cTn id="20" dur="166" decel="50000">
                                          <p:stCondLst>
                                            <p:cond delay="1834"/>
                                          </p:stCondLst>
                                        </p:cTn>
                                        <p:tgtEl>
                                          <p:spTgt spid="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8409" y="340436"/>
            <a:ext cx="900545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Completion Activities - 2019 </a:t>
            </a:r>
          </a:p>
        </p:txBody>
      </p:sp>
      <p:sp>
        <p:nvSpPr>
          <p:cNvPr id="3" name="TextBox 2"/>
          <p:cNvSpPr txBox="1"/>
          <p:nvPr/>
        </p:nvSpPr>
        <p:spPr>
          <a:xfrm>
            <a:off x="4045278" y="2157145"/>
            <a:ext cx="7694777" cy="2074414"/>
          </a:xfrm>
          <a:prstGeom prst="rect">
            <a:avLst/>
          </a:prstGeom>
          <a:noFill/>
        </p:spPr>
        <p:txBody>
          <a:bodyPr wrap="square" rtlCol="0">
            <a:spAutoFit/>
          </a:bodyPr>
          <a:lstStyle/>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Creating More Component Security Plans</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Improving Data Standard (OpenControl, OSCAL)</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Pilots and Improvements</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Enterprise Software Integration</a:t>
            </a:r>
            <a:endParaRPr lang="en-US" sz="2800" dirty="0">
              <a:solidFill>
                <a:srgbClr val="FF0000"/>
              </a:solidFill>
              <a:latin typeface="Franklin Gothic Book" panose="020B0503020102020204" pitchFamily="34" charset="0"/>
              <a:cs typeface="Arial" panose="020B0604020202020204" pitchFamily="34" charset="0"/>
            </a:endParaRPr>
          </a:p>
        </p:txBody>
      </p:sp>
      <p:pic>
        <p:nvPicPr>
          <p:cNvPr id="4" name="Picture 3" descr="Image of World War II bombers on assemby line">
            <a:extLst>
              <a:ext uri="{FF2B5EF4-FFF2-40B4-BE49-F238E27FC236}">
                <a16:creationId xmlns:a16="http://schemas.microsoft.com/office/drawing/2014/main" id="{AE990877-D52F-5240-BBAE-FAF870C4FE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922" y="1867438"/>
            <a:ext cx="3176588" cy="2939176"/>
          </a:xfrm>
          <a:prstGeom prst="rect">
            <a:avLst/>
          </a:prstGeom>
        </p:spPr>
      </p:pic>
    </p:spTree>
    <p:extLst>
      <p:ext uri="{BB962C8B-B14F-4D97-AF65-F5344CB8AC3E}">
        <p14:creationId xmlns:p14="http://schemas.microsoft.com/office/powerpoint/2010/main" val="2778918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0958" y="365537"/>
            <a:ext cx="9741389"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Lessons Learned</a:t>
            </a:r>
          </a:p>
        </p:txBody>
      </p:sp>
      <p:grpSp>
        <p:nvGrpSpPr>
          <p:cNvPr id="8" name="Group 7">
            <a:extLst>
              <a:ext uri="{FF2B5EF4-FFF2-40B4-BE49-F238E27FC236}">
                <a16:creationId xmlns:a16="http://schemas.microsoft.com/office/drawing/2014/main" id="{42FEC48A-1A0A-004D-A8DC-5D0BF9A0C2B8}"/>
              </a:ext>
            </a:extLst>
          </p:cNvPr>
          <p:cNvGrpSpPr/>
          <p:nvPr/>
        </p:nvGrpSpPr>
        <p:grpSpPr>
          <a:xfrm>
            <a:off x="302942" y="1537429"/>
            <a:ext cx="5635634" cy="3487237"/>
            <a:chOff x="302942" y="1537429"/>
            <a:chExt cx="5635634" cy="3487237"/>
          </a:xfrm>
        </p:grpSpPr>
        <p:sp>
          <p:nvSpPr>
            <p:cNvPr id="4" name="TextBox 3">
              <a:extLst>
                <a:ext uri="{FF2B5EF4-FFF2-40B4-BE49-F238E27FC236}">
                  <a16:creationId xmlns:a16="http://schemas.microsoft.com/office/drawing/2014/main" id="{214798C2-B787-164B-87BD-C033F7368B8F}"/>
                </a:ext>
              </a:extLst>
            </p:cNvPr>
            <p:cNvSpPr txBox="1"/>
            <p:nvPr/>
          </p:nvSpPr>
          <p:spPr>
            <a:xfrm>
              <a:off x="302942" y="2002300"/>
              <a:ext cx="5635634" cy="3022366"/>
            </a:xfrm>
            <a:prstGeom prst="rect">
              <a:avLst/>
            </a:prstGeom>
            <a:noFill/>
          </p:spPr>
          <p:txBody>
            <a:bodyPr wrap="square" rtlCol="0">
              <a:spAutoFit/>
            </a:bodyPr>
            <a:lstStyle/>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rgbClr val="FF0000"/>
                  </a:solidFill>
                  <a:latin typeface="Franklin Gothic Book" panose="020B0503020102020204" pitchFamily="34" charset="0"/>
                  <a:cs typeface="Arial" panose="020B0604020202020204" pitchFamily="34" charset="0"/>
                </a:rPr>
                <a:t>Cloud = “shared responsibility,” not “fewer controls”</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rgbClr val="FF0000"/>
                  </a:solidFill>
                  <a:latin typeface="Franklin Gothic Book" panose="020B0503020102020204" pitchFamily="34" charset="0"/>
                  <a:cs typeface="Arial" panose="020B0604020202020204" pitchFamily="34" charset="0"/>
                </a:rPr>
                <a:t>LEAN thwarted by gov. latency</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rgbClr val="FF0000"/>
                  </a:solidFill>
                  <a:latin typeface="Franklin Gothic Book" panose="020B0503020102020204" pitchFamily="34" charset="0"/>
                  <a:cs typeface="Arial" panose="020B0604020202020204" pitchFamily="34" charset="0"/>
                </a:rPr>
                <a:t>“Getting started” gaps</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rgbClr val="FF0000"/>
                  </a:solidFill>
                  <a:latin typeface="Franklin Gothic Book" panose="020B0503020102020204" pitchFamily="34" charset="0"/>
                  <a:cs typeface="Arial" panose="020B0604020202020204" pitchFamily="34" charset="0"/>
                </a:rPr>
                <a:t>Needing multiple team buy-in</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rgbClr val="FF0000"/>
                  </a:solidFill>
                  <a:latin typeface="Franklin Gothic Book" panose="020B0503020102020204" pitchFamily="34" charset="0"/>
                  <a:cs typeface="Arial" panose="020B0604020202020204" pitchFamily="34" charset="0"/>
                </a:rPr>
                <a:t>Assuming culture of sharing</a:t>
              </a:r>
            </a:p>
          </p:txBody>
        </p:sp>
        <p:sp>
          <p:nvSpPr>
            <p:cNvPr id="6" name="TextBox 5">
              <a:extLst>
                <a:ext uri="{FF2B5EF4-FFF2-40B4-BE49-F238E27FC236}">
                  <a16:creationId xmlns:a16="http://schemas.microsoft.com/office/drawing/2014/main" id="{E450B8A3-B5BB-B740-8B1E-F1E9FC3828B4}"/>
                </a:ext>
              </a:extLst>
            </p:cNvPr>
            <p:cNvSpPr txBox="1"/>
            <p:nvPr/>
          </p:nvSpPr>
          <p:spPr>
            <a:xfrm>
              <a:off x="1160081" y="1537429"/>
              <a:ext cx="3548134" cy="464871"/>
            </a:xfrm>
            <a:prstGeom prst="rect">
              <a:avLst/>
            </a:prstGeom>
            <a:noFill/>
          </p:spPr>
          <p:txBody>
            <a:bodyPr wrap="square" rtlCol="0">
              <a:spAutoFit/>
            </a:bodyPr>
            <a:lstStyle/>
            <a:p>
              <a:pPr algn="ctr">
                <a:lnSpc>
                  <a:spcPts val="2800"/>
                </a:lnSpc>
              </a:pPr>
              <a:r>
                <a:rPr lang="en-US" sz="3500" dirty="0">
                  <a:solidFill>
                    <a:schemeClr val="tx1">
                      <a:lumMod val="50000"/>
                      <a:lumOff val="50000"/>
                    </a:schemeClr>
                  </a:solidFill>
                  <a:latin typeface="Franklin Gothic Medium Cond" panose="020B0606030402020204" pitchFamily="34" charset="0"/>
                </a:rPr>
                <a:t>What </a:t>
              </a:r>
              <a:r>
                <a:rPr lang="en-US" sz="3500" u="sng" dirty="0">
                  <a:solidFill>
                    <a:schemeClr val="tx1">
                      <a:lumMod val="50000"/>
                      <a:lumOff val="50000"/>
                    </a:schemeClr>
                  </a:solidFill>
                  <a:latin typeface="Franklin Gothic Medium Cond" panose="020B0606030402020204" pitchFamily="34" charset="0"/>
                </a:rPr>
                <a:t>Didn’t Work</a:t>
              </a:r>
            </a:p>
          </p:txBody>
        </p:sp>
      </p:grpSp>
      <p:grpSp>
        <p:nvGrpSpPr>
          <p:cNvPr id="3" name="Group 2">
            <a:extLst>
              <a:ext uri="{FF2B5EF4-FFF2-40B4-BE49-F238E27FC236}">
                <a16:creationId xmlns:a16="http://schemas.microsoft.com/office/drawing/2014/main" id="{01AF6E0D-B1D0-8D4C-B64F-89351F1B91ED}"/>
              </a:ext>
            </a:extLst>
          </p:cNvPr>
          <p:cNvGrpSpPr/>
          <p:nvPr/>
        </p:nvGrpSpPr>
        <p:grpSpPr>
          <a:xfrm>
            <a:off x="5938576" y="1537428"/>
            <a:ext cx="6169688" cy="4090480"/>
            <a:chOff x="5938576" y="1537428"/>
            <a:chExt cx="6169688" cy="4090480"/>
          </a:xfrm>
        </p:grpSpPr>
        <p:sp>
          <p:nvSpPr>
            <p:cNvPr id="5" name="TextBox 4">
              <a:extLst>
                <a:ext uri="{FF2B5EF4-FFF2-40B4-BE49-F238E27FC236}">
                  <a16:creationId xmlns:a16="http://schemas.microsoft.com/office/drawing/2014/main" id="{889E25C9-EA1E-E84C-92BD-C3904BA970DB}"/>
                </a:ext>
              </a:extLst>
            </p:cNvPr>
            <p:cNvSpPr txBox="1"/>
            <p:nvPr/>
          </p:nvSpPr>
          <p:spPr>
            <a:xfrm>
              <a:off x="5938576" y="2002300"/>
              <a:ext cx="6169688" cy="3625608"/>
            </a:xfrm>
            <a:prstGeom prst="rect">
              <a:avLst/>
            </a:prstGeom>
            <a:noFill/>
          </p:spPr>
          <p:txBody>
            <a:bodyPr wrap="square" rtlCol="0">
              <a:spAutoFit/>
            </a:bodyPr>
            <a:lstStyle/>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Component Security Plans thinking </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Perseverance: 7 – 12 month cycles</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Offering Professional services</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Limiting sales meetings</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Getting a DHS badge</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Webinars and weekly practice demos</a:t>
              </a:r>
            </a:p>
            <a:p>
              <a:pPr lvl="0" defTabSz="457200">
                <a:spcBef>
                  <a:spcPct val="20000"/>
                </a:spcBef>
                <a:buClr>
                  <a:prstClr val="black">
                    <a:lumMod val="75000"/>
                    <a:lumOff val="25000"/>
                  </a:prstClr>
                </a:buClr>
                <a:buSzPct val="100000"/>
              </a:pPr>
              <a:endParaRPr lang="en-US" sz="2800" dirty="0">
                <a:solidFill>
                  <a:schemeClr val="accent6">
                    <a:lumMod val="75000"/>
                  </a:schemeClr>
                </a:solidFill>
                <a:latin typeface="Franklin Gothic Book" panose="020B05030201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0C9FAA4-952F-3E48-B1AF-5FDE72D21C6C}"/>
                </a:ext>
              </a:extLst>
            </p:cNvPr>
            <p:cNvSpPr txBox="1"/>
            <p:nvPr/>
          </p:nvSpPr>
          <p:spPr>
            <a:xfrm>
              <a:off x="6725377" y="1537428"/>
              <a:ext cx="3457698" cy="464871"/>
            </a:xfrm>
            <a:prstGeom prst="rect">
              <a:avLst/>
            </a:prstGeom>
            <a:noFill/>
          </p:spPr>
          <p:txBody>
            <a:bodyPr wrap="square" rtlCol="0">
              <a:spAutoFit/>
            </a:bodyPr>
            <a:lstStyle/>
            <a:p>
              <a:pPr algn="ctr">
                <a:lnSpc>
                  <a:spcPts val="2800"/>
                </a:lnSpc>
              </a:pPr>
              <a:r>
                <a:rPr lang="en-US" sz="3500" dirty="0">
                  <a:solidFill>
                    <a:schemeClr val="tx1">
                      <a:lumMod val="50000"/>
                      <a:lumOff val="50000"/>
                    </a:schemeClr>
                  </a:solidFill>
                  <a:latin typeface="Franklin Gothic Medium Cond" panose="020B0606030402020204" pitchFamily="34" charset="0"/>
                </a:rPr>
                <a:t>What </a:t>
              </a:r>
              <a:r>
                <a:rPr lang="en-US" sz="3500" u="sng" dirty="0">
                  <a:solidFill>
                    <a:schemeClr val="tx1">
                      <a:lumMod val="50000"/>
                      <a:lumOff val="50000"/>
                    </a:schemeClr>
                  </a:solidFill>
                  <a:latin typeface="Franklin Gothic Medium Cond" panose="020B0606030402020204" pitchFamily="34" charset="0"/>
                </a:rPr>
                <a:t>Worked</a:t>
              </a:r>
            </a:p>
          </p:txBody>
        </p:sp>
      </p:grpSp>
    </p:spTree>
    <p:extLst>
      <p:ext uri="{BB962C8B-B14F-4D97-AF65-F5344CB8AC3E}">
        <p14:creationId xmlns:p14="http://schemas.microsoft.com/office/powerpoint/2010/main" val="207869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90948" y="2358224"/>
            <a:ext cx="8501052" cy="1557349"/>
          </a:xfrm>
          <a:prstGeom prst="rect">
            <a:avLst/>
          </a:prstGeom>
          <a:noFill/>
        </p:spPr>
        <p:txBody>
          <a:bodyPr wrap="square" rtlCol="0">
            <a:spAutoFit/>
          </a:bodyPr>
          <a:lstStyle/>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Compliance is about </a:t>
            </a:r>
            <a:r>
              <a:rPr lang="en-US" sz="2800" u="sng" dirty="0">
                <a:solidFill>
                  <a:prstClr val="black"/>
                </a:solidFill>
                <a:latin typeface="Franklin Gothic Book" panose="020B0503020102020204" pitchFamily="34" charset="0"/>
                <a:cs typeface="Arial" panose="020B0604020202020204" pitchFamily="34" charset="0"/>
              </a:rPr>
              <a:t>having standards of excellence</a:t>
            </a:r>
            <a:endParaRPr lang="en-US" sz="2200" u="sng" dirty="0">
              <a:solidFill>
                <a:prstClr val="black"/>
              </a:solidFill>
              <a:latin typeface="Franklin Gothic Book" panose="020B0503020102020204" pitchFamily="34" charset="0"/>
              <a:cs typeface="Arial" panose="020B0604020202020204" pitchFamily="34" charset="0"/>
            </a:endParaRP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u="sng" dirty="0">
                <a:solidFill>
                  <a:prstClr val="black"/>
                </a:solidFill>
                <a:latin typeface="Franklin Gothic Book" panose="020B0503020102020204" pitchFamily="34" charset="0"/>
                <a:cs typeface="Arial" panose="020B0604020202020204" pitchFamily="34" charset="0"/>
              </a:rPr>
              <a:t>Standards enable trust</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Trust enables </a:t>
            </a:r>
            <a:r>
              <a:rPr lang="en-US" sz="2800" u="sng" dirty="0">
                <a:solidFill>
                  <a:prstClr val="black"/>
                </a:solidFill>
                <a:latin typeface="Franklin Gothic Book" panose="020B0503020102020204" pitchFamily="34" charset="0"/>
                <a:cs typeface="Arial" panose="020B0604020202020204" pitchFamily="34" charset="0"/>
              </a:rPr>
              <a:t>velocity and success</a:t>
            </a:r>
          </a:p>
        </p:txBody>
      </p:sp>
      <p:pic>
        <p:nvPicPr>
          <p:cNvPr id="7" name="Picture 6">
            <a:extLst>
              <a:ext uri="{FF2B5EF4-FFF2-40B4-BE49-F238E27FC236}">
                <a16:creationId xmlns:a16="http://schemas.microsoft.com/office/drawing/2014/main" id="{4F0A6EEE-D613-E54A-A255-85CAFD97DF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10498" y="5011822"/>
            <a:ext cx="2833291" cy="565296"/>
          </a:xfrm>
          <a:prstGeom prst="rect">
            <a:avLst/>
          </a:prstGeom>
        </p:spPr>
      </p:pic>
      <p:grpSp>
        <p:nvGrpSpPr>
          <p:cNvPr id="9" name="Group 8">
            <a:extLst>
              <a:ext uri="{FF2B5EF4-FFF2-40B4-BE49-F238E27FC236}">
                <a16:creationId xmlns:a16="http://schemas.microsoft.com/office/drawing/2014/main" id="{4E55F4DB-0127-FE4E-8F57-FC88EF2D71AC}"/>
              </a:ext>
            </a:extLst>
          </p:cNvPr>
          <p:cNvGrpSpPr/>
          <p:nvPr/>
        </p:nvGrpSpPr>
        <p:grpSpPr>
          <a:xfrm>
            <a:off x="1541590" y="329832"/>
            <a:ext cx="9005454" cy="923330"/>
            <a:chOff x="1541590" y="329832"/>
            <a:chExt cx="9005454" cy="923330"/>
          </a:xfrm>
        </p:grpSpPr>
        <p:sp>
          <p:nvSpPr>
            <p:cNvPr id="10" name="TextBox 9">
              <a:extLst>
                <a:ext uri="{FF2B5EF4-FFF2-40B4-BE49-F238E27FC236}">
                  <a16:creationId xmlns:a16="http://schemas.microsoft.com/office/drawing/2014/main" id="{E3232254-A6E5-1C4C-8F6C-0FF2C7E7DCA8}"/>
                </a:ext>
              </a:extLst>
            </p:cNvPr>
            <p:cNvSpPr txBox="1"/>
            <p:nvPr/>
          </p:nvSpPr>
          <p:spPr>
            <a:xfrm>
              <a:off x="1541590" y="329832"/>
              <a:ext cx="900545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Ignore the haters,       compliance! </a:t>
              </a:r>
            </a:p>
          </p:txBody>
        </p:sp>
        <p:pic>
          <p:nvPicPr>
            <p:cNvPr id="11" name="Picture 10" descr="Valentine heart symbol (representing love)">
              <a:extLst>
                <a:ext uri="{FF2B5EF4-FFF2-40B4-BE49-F238E27FC236}">
                  <a16:creationId xmlns:a16="http://schemas.microsoft.com/office/drawing/2014/main" id="{AC84797D-30A4-D149-8C07-8BCAD19B104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4709" y="582173"/>
              <a:ext cx="531083" cy="562323"/>
            </a:xfrm>
            <a:prstGeom prst="rect">
              <a:avLst/>
            </a:prstGeom>
          </p:spPr>
        </p:pic>
      </p:grpSp>
      <p:pic>
        <p:nvPicPr>
          <p:cNvPr id="2" name="Picture 1" descr="Movie still from Game of Thrones of Daenerys Targaryen standing close to head of one of her fully grown dragons underneath caption reading &quot;Lean in&quot;">
            <a:extLst>
              <a:ext uri="{FF2B5EF4-FFF2-40B4-BE49-F238E27FC236}">
                <a16:creationId xmlns:a16="http://schemas.microsoft.com/office/drawing/2014/main" id="{81B169CB-66CD-6C44-B192-ED067E597B5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4386" y="2074333"/>
            <a:ext cx="2677627" cy="2396946"/>
          </a:xfrm>
          <a:prstGeom prst="rect">
            <a:avLst/>
          </a:prstGeom>
        </p:spPr>
      </p:pic>
      <p:pic>
        <p:nvPicPr>
          <p:cNvPr id="12" name="Picture 11">
            <a:extLst>
              <a:ext uri="{FF2B5EF4-FFF2-40B4-BE49-F238E27FC236}">
                <a16:creationId xmlns:a16="http://schemas.microsoft.com/office/drawing/2014/main" id="{C7CEFC76-1CB6-FA42-BBBF-2B9D72A0D48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27674"/>
          <a:stretch/>
        </p:blipFill>
        <p:spPr>
          <a:xfrm>
            <a:off x="987139" y="1598153"/>
            <a:ext cx="2152120" cy="415079"/>
          </a:xfrm>
          <a:prstGeom prst="rect">
            <a:avLst/>
          </a:prstGeom>
        </p:spPr>
      </p:pic>
    </p:spTree>
    <p:extLst>
      <p:ext uri="{BB962C8B-B14F-4D97-AF65-F5344CB8AC3E}">
        <p14:creationId xmlns:p14="http://schemas.microsoft.com/office/powerpoint/2010/main" val="1635192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0820" y="320851"/>
            <a:ext cx="8711472" cy="4575612"/>
          </a:xfrm>
          <a:prstGeom prst="rect">
            <a:avLst/>
          </a:prstGeom>
          <a:noFill/>
        </p:spPr>
        <p:txBody>
          <a:bodyPr wrap="square" rtlCol="0">
            <a:spAutoFit/>
          </a:bodyPr>
          <a:lstStyle/>
          <a:p>
            <a:r>
              <a:rPr lang="en-US" sz="5400" dirty="0">
                <a:solidFill>
                  <a:srgbClr val="F78C1A"/>
                </a:solidFill>
                <a:latin typeface="Franklin Gothic Medium Cond" panose="020B0606030402020204" pitchFamily="34" charset="0"/>
              </a:rPr>
              <a:t>Contact Info</a:t>
            </a:r>
          </a:p>
          <a:p>
            <a:pPr>
              <a:lnSpc>
                <a:spcPct val="150000"/>
              </a:lnSpc>
            </a:pPr>
            <a:endParaRPr lang="en-US" sz="3200" dirty="0">
              <a:solidFill>
                <a:srgbClr val="0076B3"/>
              </a:solidFill>
              <a:latin typeface="Franklin Gothic Medium Cond" panose="020B0606030402020204" pitchFamily="34" charset="0"/>
            </a:endParaRPr>
          </a:p>
          <a:p>
            <a:pPr>
              <a:lnSpc>
                <a:spcPct val="150000"/>
              </a:lnSpc>
            </a:pPr>
            <a:endParaRPr lang="en-US" sz="3200" dirty="0">
              <a:solidFill>
                <a:srgbClr val="0076B3"/>
              </a:solidFill>
              <a:latin typeface="Franklin Gothic Medium Cond" panose="020B0606030402020204" pitchFamily="34" charset="0"/>
            </a:endParaRPr>
          </a:p>
          <a:p>
            <a:pPr lvl="0" defTabSz="457200"/>
            <a:r>
              <a:rPr lang="en-US" sz="2000" b="1" dirty="0">
                <a:solidFill>
                  <a:prstClr val="black">
                    <a:lumMod val="85000"/>
                    <a:lumOff val="15000"/>
                  </a:prstClr>
                </a:solidFill>
                <a:latin typeface="Arial" panose="020B0604020202020204" pitchFamily="34" charset="0"/>
                <a:cs typeface="Arial" panose="020B0604020202020204" pitchFamily="34" charset="0"/>
              </a:rPr>
              <a:t>Greg Elin</a:t>
            </a:r>
          </a:p>
          <a:p>
            <a:pPr lvl="0" defTabSz="457200"/>
            <a:r>
              <a:rPr lang="en-US" sz="2000" dirty="0">
                <a:solidFill>
                  <a:prstClr val="black">
                    <a:lumMod val="85000"/>
                    <a:lumOff val="15000"/>
                  </a:prstClr>
                </a:solidFill>
                <a:latin typeface="Arial" panose="020B0604020202020204" pitchFamily="34" charset="0"/>
                <a:cs typeface="Arial" panose="020B0604020202020204" pitchFamily="34" charset="0"/>
              </a:rPr>
              <a:t>GovReady PBC</a:t>
            </a:r>
          </a:p>
          <a:p>
            <a:pPr lvl="0" defTabSz="457200"/>
            <a:r>
              <a:rPr lang="en-US" sz="2000" dirty="0" err="1">
                <a:solidFill>
                  <a:prstClr val="black">
                    <a:lumMod val="85000"/>
                    <a:lumOff val="15000"/>
                  </a:prstClr>
                </a:solidFill>
                <a:latin typeface="Arial" panose="020B0604020202020204" pitchFamily="34" charset="0"/>
                <a:cs typeface="Arial" panose="020B0604020202020204" pitchFamily="34" charset="0"/>
              </a:rPr>
              <a:t>gregelin@govready.com</a:t>
            </a:r>
            <a:endParaRPr lang="en-US" sz="2000" dirty="0">
              <a:solidFill>
                <a:prstClr val="black">
                  <a:lumMod val="85000"/>
                  <a:lumOff val="15000"/>
                </a:prstClr>
              </a:solidFill>
              <a:latin typeface="Arial" panose="020B0604020202020204" pitchFamily="34" charset="0"/>
              <a:cs typeface="Arial" panose="020B0604020202020204" pitchFamily="34" charset="0"/>
            </a:endParaRPr>
          </a:p>
          <a:p>
            <a:pPr lvl="0" defTabSz="457200"/>
            <a:r>
              <a:rPr lang="en-US" sz="2000" dirty="0">
                <a:solidFill>
                  <a:prstClr val="black">
                    <a:lumMod val="85000"/>
                    <a:lumOff val="15000"/>
                  </a:prstClr>
                </a:solidFill>
                <a:latin typeface="Arial" panose="020B0604020202020204" pitchFamily="34" charset="0"/>
                <a:cs typeface="Arial" panose="020B0604020202020204" pitchFamily="34" charset="0"/>
              </a:rPr>
              <a:t>917-304-3488</a:t>
            </a:r>
          </a:p>
          <a:p>
            <a:pPr lvl="0" defTabSz="457200"/>
            <a:r>
              <a:rPr lang="en-US" sz="2000" dirty="0">
                <a:solidFill>
                  <a:prstClr val="black">
                    <a:lumMod val="85000"/>
                    <a:lumOff val="15000"/>
                  </a:prstClr>
                </a:solidFill>
                <a:latin typeface="Arial" panose="020B0604020202020204" pitchFamily="34" charset="0"/>
                <a:cs typeface="Arial" panose="020B0604020202020204" pitchFamily="34" charset="0"/>
              </a:rPr>
              <a:t>@govready</a:t>
            </a:r>
          </a:p>
          <a:p>
            <a:pPr lvl="0" defTabSz="457200"/>
            <a:endParaRPr lang="en-US" dirty="0">
              <a:solidFill>
                <a:prstClr val="black">
                  <a:lumMod val="85000"/>
                  <a:lumOff val="15000"/>
                </a:prstClr>
              </a:solidFill>
              <a:latin typeface="Arial" panose="020B0604020202020204" pitchFamily="34" charset="0"/>
              <a:cs typeface="Arial" panose="020B0604020202020204" pitchFamily="34" charset="0"/>
            </a:endParaRPr>
          </a:p>
          <a:p>
            <a:pPr>
              <a:lnSpc>
                <a:spcPts val="2800"/>
              </a:lnSpc>
            </a:pPr>
            <a:endParaRPr lang="en-US" sz="2800" dirty="0">
              <a:solidFill>
                <a:srgbClr val="0076B3"/>
              </a:solidFill>
              <a:latin typeface="Franklin Gothic Medium Cond" panose="020B0606030402020204" pitchFamily="34" charset="0"/>
            </a:endParaRPr>
          </a:p>
        </p:txBody>
      </p:sp>
      <p:pic>
        <p:nvPicPr>
          <p:cNvPr id="3" name="Picture 2">
            <a:extLst>
              <a:ext uri="{FF2B5EF4-FFF2-40B4-BE49-F238E27FC236}">
                <a16:creationId xmlns:a16="http://schemas.microsoft.com/office/drawing/2014/main" id="{F3EDB8AD-B6B6-B04A-97B2-4583B2496717}"/>
              </a:ext>
            </a:extLst>
          </p:cNvPr>
          <p:cNvPicPr>
            <a:picLocks noChangeAspect="1"/>
          </p:cNvPicPr>
          <p:nvPr/>
        </p:nvPicPr>
        <p:blipFill>
          <a:blip r:embed="rId2"/>
          <a:stretch>
            <a:fillRect/>
          </a:stretch>
        </p:blipFill>
        <p:spPr>
          <a:xfrm>
            <a:off x="8075640" y="3264852"/>
            <a:ext cx="3368217" cy="733187"/>
          </a:xfrm>
          <a:prstGeom prst="rect">
            <a:avLst/>
          </a:prstGeom>
        </p:spPr>
      </p:pic>
    </p:spTree>
    <p:extLst>
      <p:ext uri="{BB962C8B-B14F-4D97-AF65-F5344CB8AC3E}">
        <p14:creationId xmlns:p14="http://schemas.microsoft.com/office/powerpoint/2010/main" val="298766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EE1D51-0ABF-3B4D-A81A-27A3D0D48FBC}"/>
              </a:ext>
            </a:extLst>
          </p:cNvPr>
          <p:cNvSpPr/>
          <p:nvPr/>
        </p:nvSpPr>
        <p:spPr>
          <a:xfrm>
            <a:off x="11088813" y="0"/>
            <a:ext cx="1103187" cy="307777"/>
          </a:xfrm>
          <a:prstGeom prst="rect">
            <a:avLst/>
          </a:prstGeom>
        </p:spPr>
        <p:txBody>
          <a:bodyPr wrap="none">
            <a:spAutoFit/>
          </a:bodyPr>
          <a:lstStyle/>
          <a:p>
            <a:pPr lvl="0" defTabSz="457200"/>
            <a:r>
              <a:rPr lang="en-US" sz="1400" dirty="0">
                <a:solidFill>
                  <a:prstClr val="black">
                    <a:lumMod val="85000"/>
                    <a:lumOff val="15000"/>
                  </a:prstClr>
                </a:solidFill>
                <a:latin typeface="Arial" panose="020B0604020202020204" pitchFamily="34" charset="0"/>
                <a:cs typeface="Arial" panose="020B0604020202020204" pitchFamily="34" charset="0"/>
              </a:rPr>
              <a:t>@govready</a:t>
            </a:r>
          </a:p>
        </p:txBody>
      </p:sp>
    </p:spTree>
    <p:extLst>
      <p:ext uri="{BB962C8B-B14F-4D97-AF65-F5344CB8AC3E}">
        <p14:creationId xmlns:p14="http://schemas.microsoft.com/office/powerpoint/2010/main" val="3441924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6876" y="361363"/>
            <a:ext cx="1062512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Security Control Compliance Server</a:t>
            </a:r>
          </a:p>
        </p:txBody>
      </p:sp>
      <p:sp>
        <p:nvSpPr>
          <p:cNvPr id="3" name="TextBox 2"/>
          <p:cNvSpPr txBox="1"/>
          <p:nvPr/>
        </p:nvSpPr>
        <p:spPr>
          <a:xfrm>
            <a:off x="5550454" y="2387453"/>
            <a:ext cx="6523362" cy="1272721"/>
          </a:xfrm>
          <a:prstGeom prst="rect">
            <a:avLst/>
          </a:prstGeom>
          <a:noFill/>
        </p:spPr>
        <p:txBody>
          <a:bodyPr wrap="square" rtlCol="0">
            <a:spAutoFit/>
          </a:bodyPr>
          <a:lstStyle/>
          <a:p>
            <a:pPr>
              <a:lnSpc>
                <a:spcPct val="150000"/>
              </a:lnSpc>
            </a:pPr>
            <a:r>
              <a:rPr lang="en-US" sz="3500" dirty="0">
                <a:solidFill>
                  <a:schemeClr val="tx1">
                    <a:lumMod val="50000"/>
                    <a:lumOff val="50000"/>
                  </a:schemeClr>
                </a:solidFill>
                <a:latin typeface="Franklin Gothic Medium Cond" panose="020B0606030402020204" pitchFamily="34" charset="0"/>
              </a:rPr>
              <a:t>Greg Elin| GovReady PBC | @govready</a:t>
            </a:r>
          </a:p>
          <a:p>
            <a:pPr>
              <a:lnSpc>
                <a:spcPts val="2800"/>
              </a:lnSpc>
            </a:pPr>
            <a:r>
              <a:rPr lang="en-US" sz="3500" dirty="0">
                <a:solidFill>
                  <a:srgbClr val="2BA1DB"/>
                </a:solidFill>
                <a:latin typeface="Franklin Gothic Medium Cond" panose="020B0606030402020204" pitchFamily="34" charset="0"/>
              </a:rPr>
              <a:t>January 9, 2019</a:t>
            </a:r>
          </a:p>
        </p:txBody>
      </p:sp>
      <p:sp>
        <p:nvSpPr>
          <p:cNvPr id="4" name="TextBox 3">
            <a:extLst>
              <a:ext uri="{FF2B5EF4-FFF2-40B4-BE49-F238E27FC236}">
                <a16:creationId xmlns:a16="http://schemas.microsoft.com/office/drawing/2014/main" id="{8E40EDFF-F143-2D45-AF27-B8E79DDB08AF}"/>
              </a:ext>
            </a:extLst>
          </p:cNvPr>
          <p:cNvSpPr txBox="1"/>
          <p:nvPr/>
        </p:nvSpPr>
        <p:spPr>
          <a:xfrm>
            <a:off x="442009" y="1100584"/>
            <a:ext cx="11176250" cy="801438"/>
          </a:xfrm>
          <a:prstGeom prst="rect">
            <a:avLst/>
          </a:prstGeom>
          <a:noFill/>
        </p:spPr>
        <p:txBody>
          <a:bodyPr wrap="square" rtlCol="0">
            <a:spAutoFit/>
          </a:bodyPr>
          <a:lstStyle/>
          <a:p>
            <a:pPr algn="ctr">
              <a:lnSpc>
                <a:spcPct val="150000"/>
              </a:lnSpc>
            </a:pPr>
            <a:r>
              <a:rPr lang="en-US" sz="3500" dirty="0">
                <a:solidFill>
                  <a:schemeClr val="tx1">
                    <a:lumMod val="50000"/>
                    <a:lumOff val="50000"/>
                  </a:schemeClr>
                </a:solidFill>
                <a:latin typeface="Franklin Gothic Medium Cond" panose="020B0606030402020204" pitchFamily="34" charset="0"/>
              </a:rPr>
              <a:t>Ending Medieval Compliance</a:t>
            </a:r>
            <a:endParaRPr lang="en-US" sz="3500" dirty="0">
              <a:solidFill>
                <a:srgbClr val="2BA1DB"/>
              </a:solidFill>
              <a:latin typeface="Franklin Gothic Medium Cond" panose="020B0606030402020204" pitchFamily="34" charset="0"/>
            </a:endParaRPr>
          </a:p>
        </p:txBody>
      </p:sp>
      <p:grpSp>
        <p:nvGrpSpPr>
          <p:cNvPr id="5" name="Group 4" descr="Movie still from Game of Thrones of one person handing several old books to another person with caption reading &quot;Game of Controls&quot;">
            <a:extLst>
              <a:ext uri="{FF2B5EF4-FFF2-40B4-BE49-F238E27FC236}">
                <a16:creationId xmlns:a16="http://schemas.microsoft.com/office/drawing/2014/main" id="{9E2E4BFB-5919-2E47-BE7C-3C7554452242}"/>
              </a:ext>
            </a:extLst>
          </p:cNvPr>
          <p:cNvGrpSpPr/>
          <p:nvPr/>
        </p:nvGrpSpPr>
        <p:grpSpPr>
          <a:xfrm>
            <a:off x="2621769" y="2145304"/>
            <a:ext cx="2928685" cy="2907359"/>
            <a:chOff x="561767" y="1339763"/>
            <a:chExt cx="3708407" cy="3681403"/>
          </a:xfrm>
        </p:grpSpPr>
        <p:pic>
          <p:nvPicPr>
            <p:cNvPr id="6" name="Picture 5">
              <a:extLst>
                <a:ext uri="{FF2B5EF4-FFF2-40B4-BE49-F238E27FC236}">
                  <a16:creationId xmlns:a16="http://schemas.microsoft.com/office/drawing/2014/main" id="{1B2FA1A1-DCEA-3F49-B3F3-0D28F88DD4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7050"/>
            <a:stretch/>
          </p:blipFill>
          <p:spPr>
            <a:xfrm>
              <a:off x="561767" y="1339763"/>
              <a:ext cx="3708407" cy="306618"/>
            </a:xfrm>
            <a:prstGeom prst="rect">
              <a:avLst/>
            </a:prstGeom>
          </p:spPr>
        </p:pic>
        <p:pic>
          <p:nvPicPr>
            <p:cNvPr id="7" name="Picture 6">
              <a:extLst>
                <a:ext uri="{FF2B5EF4-FFF2-40B4-BE49-F238E27FC236}">
                  <a16:creationId xmlns:a16="http://schemas.microsoft.com/office/drawing/2014/main" id="{A779D1E1-7349-7745-9875-055D88FD2F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7702" y="1801510"/>
              <a:ext cx="3345416" cy="3219656"/>
            </a:xfrm>
            <a:prstGeom prst="rect">
              <a:avLst/>
            </a:prstGeom>
          </p:spPr>
        </p:pic>
      </p:grpSp>
    </p:spTree>
    <p:extLst>
      <p:ext uri="{BB962C8B-B14F-4D97-AF65-F5344CB8AC3E}">
        <p14:creationId xmlns:p14="http://schemas.microsoft.com/office/powerpoint/2010/main" val="117075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4748" y="365537"/>
            <a:ext cx="900545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Team Profile</a:t>
            </a:r>
          </a:p>
        </p:txBody>
      </p:sp>
      <p:pic>
        <p:nvPicPr>
          <p:cNvPr id="7" name="Picture 6" descr="GovReady Logo">
            <a:extLst>
              <a:ext uri="{FF2B5EF4-FFF2-40B4-BE49-F238E27FC236}">
                <a16:creationId xmlns:a16="http://schemas.microsoft.com/office/drawing/2014/main" id="{4F0A6EEE-D613-E54A-A255-85CAFD97DF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10498" y="5011822"/>
            <a:ext cx="2833291" cy="565296"/>
          </a:xfrm>
          <a:prstGeom prst="rect">
            <a:avLst/>
          </a:prstGeom>
        </p:spPr>
      </p:pic>
      <p:pic>
        <p:nvPicPr>
          <p:cNvPr id="8" name="Picture 7" descr="Movie still from Lord of The Rings: Fellowship of the Ring with multiple people silloutted walking across landscape as sun goes underneath caption reading &quot;Fellowship of the ATO&quot;">
            <a:extLst>
              <a:ext uri="{FF2B5EF4-FFF2-40B4-BE49-F238E27FC236}">
                <a16:creationId xmlns:a16="http://schemas.microsoft.com/office/drawing/2014/main" id="{A83BF919-3677-324E-99E4-48B2E9B4C5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21279" y="2217314"/>
            <a:ext cx="7294882" cy="1654469"/>
          </a:xfrm>
          <a:prstGeom prst="rect">
            <a:avLst/>
          </a:prstGeom>
        </p:spPr>
      </p:pic>
      <p:sp>
        <p:nvSpPr>
          <p:cNvPr id="9" name="TextBox 8">
            <a:extLst>
              <a:ext uri="{FF2B5EF4-FFF2-40B4-BE49-F238E27FC236}">
                <a16:creationId xmlns:a16="http://schemas.microsoft.com/office/drawing/2014/main" id="{41407337-839D-F74C-A6D9-68B316B6A2FB}"/>
              </a:ext>
            </a:extLst>
          </p:cNvPr>
          <p:cNvSpPr txBox="1"/>
          <p:nvPr/>
        </p:nvSpPr>
        <p:spPr>
          <a:xfrm>
            <a:off x="2235198" y="4056760"/>
            <a:ext cx="3848098" cy="1286506"/>
          </a:xfrm>
          <a:prstGeom prst="rect">
            <a:avLst/>
          </a:prstGeom>
          <a:noFill/>
        </p:spPr>
        <p:txBody>
          <a:bodyPr wrap="square" rtlCol="0">
            <a:spAutoFit/>
          </a:bodyPr>
          <a:lstStyle/>
          <a:p>
            <a:pPr lvl="0" defTabSz="457200">
              <a:spcBef>
                <a:spcPct val="20000"/>
              </a:spcBef>
              <a:buClr>
                <a:prstClr val="black">
                  <a:lumMod val="75000"/>
                  <a:lumOff val="25000"/>
                </a:prstClr>
              </a:buClr>
              <a:buSzPct val="100000"/>
            </a:pPr>
            <a:r>
              <a:rPr lang="en-US" sz="2800" dirty="0">
                <a:solidFill>
                  <a:prstClr val="black"/>
                </a:solidFill>
                <a:latin typeface="Franklin Gothic Book" panose="020B0503020102020204" pitchFamily="34" charset="0"/>
                <a:cs typeface="Arial" panose="020B0604020202020204" pitchFamily="34" charset="0"/>
              </a:rPr>
              <a:t>Greg Elin</a:t>
            </a:r>
          </a:p>
          <a:p>
            <a:pPr lvl="0" defTabSz="457200">
              <a:spcBef>
                <a:spcPct val="20000"/>
              </a:spcBef>
              <a:buClr>
                <a:prstClr val="black">
                  <a:lumMod val="75000"/>
                  <a:lumOff val="25000"/>
                </a:prstClr>
              </a:buClr>
              <a:buSzPct val="100000"/>
            </a:pPr>
            <a:r>
              <a:rPr lang="en-US" dirty="0">
                <a:solidFill>
                  <a:prstClr val="black"/>
                </a:solidFill>
                <a:latin typeface="Franklin Gothic Book" panose="020B0503020102020204" pitchFamily="34" charset="0"/>
                <a:cs typeface="Arial" panose="020B0604020202020204" pitchFamily="34" charset="0"/>
              </a:rPr>
              <a:t>Founder, ex-Chief Data Officer of FCC</a:t>
            </a:r>
          </a:p>
          <a:p>
            <a:endParaRPr lang="en-US" sz="2800" dirty="0">
              <a:solidFill>
                <a:schemeClr val="bg2">
                  <a:lumMod val="25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85A6FDB2-075C-CE45-BB6A-A3738775BA41}"/>
              </a:ext>
            </a:extLst>
          </p:cNvPr>
          <p:cNvSpPr txBox="1"/>
          <p:nvPr/>
        </p:nvSpPr>
        <p:spPr>
          <a:xfrm>
            <a:off x="6489699" y="4031141"/>
            <a:ext cx="4918329" cy="855619"/>
          </a:xfrm>
          <a:prstGeom prst="rect">
            <a:avLst/>
          </a:prstGeom>
          <a:noFill/>
        </p:spPr>
        <p:txBody>
          <a:bodyPr wrap="square" rtlCol="0">
            <a:spAutoFit/>
          </a:bodyPr>
          <a:lstStyle/>
          <a:p>
            <a:pPr lvl="0" defTabSz="457200">
              <a:spcBef>
                <a:spcPct val="20000"/>
              </a:spcBef>
              <a:buClr>
                <a:prstClr val="black">
                  <a:lumMod val="75000"/>
                  <a:lumOff val="25000"/>
                </a:prstClr>
              </a:buClr>
              <a:buSzPct val="100000"/>
            </a:pPr>
            <a:r>
              <a:rPr lang="en-US" sz="2800" dirty="0">
                <a:solidFill>
                  <a:prstClr val="black"/>
                </a:solidFill>
                <a:latin typeface="Franklin Gothic Book" panose="020B0503020102020204" pitchFamily="34" charset="0"/>
                <a:cs typeface="Arial" panose="020B0604020202020204" pitchFamily="34" charset="0"/>
              </a:rPr>
              <a:t>Dr. Joshua Tauberer</a:t>
            </a:r>
          </a:p>
          <a:p>
            <a:pPr lvl="0" defTabSz="457200">
              <a:spcBef>
                <a:spcPct val="20000"/>
              </a:spcBef>
              <a:buClr>
                <a:prstClr val="black">
                  <a:lumMod val="75000"/>
                  <a:lumOff val="25000"/>
                </a:prstClr>
              </a:buClr>
              <a:buSzPct val="100000"/>
            </a:pPr>
            <a:r>
              <a:rPr lang="en-US" dirty="0">
                <a:solidFill>
                  <a:prstClr val="black"/>
                </a:solidFill>
                <a:latin typeface="Franklin Gothic Book" panose="020B0503020102020204" pitchFamily="34" charset="0"/>
                <a:cs typeface="Arial" panose="020B0604020202020204" pitchFamily="34" charset="0"/>
              </a:rPr>
              <a:t>CTO, Creator </a:t>
            </a:r>
            <a:r>
              <a:rPr lang="en-US" dirty="0" err="1">
                <a:solidFill>
                  <a:prstClr val="black"/>
                </a:solidFill>
                <a:latin typeface="Franklin Gothic Book" panose="020B0503020102020204" pitchFamily="34" charset="0"/>
                <a:cs typeface="Arial" panose="020B0604020202020204" pitchFamily="34" charset="0"/>
              </a:rPr>
              <a:t>GovTrack.us</a:t>
            </a:r>
            <a:r>
              <a:rPr lang="en-US" dirty="0">
                <a:solidFill>
                  <a:prstClr val="black"/>
                </a:solidFill>
                <a:latin typeface="Franklin Gothic Book" panose="020B0503020102020204" pitchFamily="34" charset="0"/>
                <a:cs typeface="Arial" panose="020B0604020202020204" pitchFamily="34" charset="0"/>
              </a:rPr>
              <a:t> and Linguistics PhD</a:t>
            </a:r>
            <a:endParaRPr lang="en-US" dirty="0">
              <a:solidFill>
                <a:srgbClr val="FF0000"/>
              </a:solidFill>
              <a:latin typeface="Franklin Gothic Book" panose="020B05030201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C5C749CD-33C3-D641-B207-95E1F664FF8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1506"/>
          <a:stretch/>
        </p:blipFill>
        <p:spPr>
          <a:xfrm>
            <a:off x="3160499" y="1624378"/>
            <a:ext cx="5845593" cy="592936"/>
          </a:xfrm>
          <a:prstGeom prst="rect">
            <a:avLst/>
          </a:prstGeom>
          <a:noFill/>
        </p:spPr>
      </p:pic>
    </p:spTree>
    <p:extLst>
      <p:ext uri="{BB962C8B-B14F-4D97-AF65-F5344CB8AC3E}">
        <p14:creationId xmlns:p14="http://schemas.microsoft.com/office/powerpoint/2010/main" val="3887635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1590" y="329832"/>
            <a:ext cx="10568634" cy="769441"/>
          </a:xfrm>
          <a:prstGeom prst="rect">
            <a:avLst/>
          </a:prstGeom>
          <a:noFill/>
        </p:spPr>
        <p:txBody>
          <a:bodyPr wrap="square" rtlCol="0">
            <a:spAutoFit/>
          </a:bodyPr>
          <a:lstStyle/>
          <a:p>
            <a:r>
              <a:rPr lang="en-US" sz="4400" dirty="0">
                <a:solidFill>
                  <a:srgbClr val="2BA1DB"/>
                </a:solidFill>
                <a:latin typeface="Franklin Gothic Medium Cond" panose="020B0606030402020204" pitchFamily="34" charset="0"/>
              </a:rPr>
              <a:t>Customer Need: Compliance Age of Enlightenment</a:t>
            </a:r>
          </a:p>
        </p:txBody>
      </p:sp>
      <p:grpSp>
        <p:nvGrpSpPr>
          <p:cNvPr id="7" name="Group 6">
            <a:extLst>
              <a:ext uri="{FF2B5EF4-FFF2-40B4-BE49-F238E27FC236}">
                <a16:creationId xmlns:a16="http://schemas.microsoft.com/office/drawing/2014/main" id="{F6FDA3F0-7D2E-AE4B-85FF-A69783A21364}"/>
              </a:ext>
            </a:extLst>
          </p:cNvPr>
          <p:cNvGrpSpPr/>
          <p:nvPr/>
        </p:nvGrpSpPr>
        <p:grpSpPr>
          <a:xfrm>
            <a:off x="4260401" y="1362106"/>
            <a:ext cx="7574125" cy="2936546"/>
            <a:chOff x="3519949" y="1585946"/>
            <a:chExt cx="8439900" cy="2936546"/>
          </a:xfrm>
        </p:grpSpPr>
        <p:sp>
          <p:nvSpPr>
            <p:cNvPr id="24" name="TextBox 23">
              <a:extLst>
                <a:ext uri="{FF2B5EF4-FFF2-40B4-BE49-F238E27FC236}">
                  <a16:creationId xmlns:a16="http://schemas.microsoft.com/office/drawing/2014/main" id="{16580D9D-D450-8840-92DE-9C2B21E1B1C3}"/>
                </a:ext>
              </a:extLst>
            </p:cNvPr>
            <p:cNvSpPr txBox="1"/>
            <p:nvPr/>
          </p:nvSpPr>
          <p:spPr>
            <a:xfrm>
              <a:off x="3640911" y="2164924"/>
              <a:ext cx="8044488" cy="2357568"/>
            </a:xfrm>
            <a:prstGeom prst="rect">
              <a:avLst/>
            </a:prstGeom>
            <a:noFill/>
          </p:spPr>
          <p:txBody>
            <a:bodyPr wrap="square" rtlCol="0">
              <a:spAutoFit/>
            </a:bodyPr>
            <a:lstStyle/>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Before the Cloud</a:t>
              </a:r>
              <a:endParaRPr lang="en-US" sz="3600" b="1" dirty="0">
                <a:solidFill>
                  <a:schemeClr val="accent1"/>
                </a:solidFill>
                <a:latin typeface="Franklin Gothic Book" panose="020B0503020102020204" pitchFamily="34" charset="0"/>
                <a:cs typeface="Arial" panose="020B0604020202020204" pitchFamily="34" charset="0"/>
              </a:endParaRP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Waterfall was dominant</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Dev/Ship was 12 – 18 months</a:t>
              </a:r>
            </a:p>
            <a:p>
              <a:pPr marL="342900" indent="-342900" defTabSz="457200">
                <a:spcBef>
                  <a:spcPct val="20000"/>
                </a:spcBef>
                <a:buClr>
                  <a:prstClr val="black">
                    <a:lumMod val="75000"/>
                    <a:lumOff val="25000"/>
                  </a:prstClr>
                </a:buClr>
                <a:buSzPct val="100000"/>
                <a:buFont typeface="Wingdings" panose="05000000000000000000" pitchFamily="2" charset="2"/>
                <a:buChar char="§"/>
              </a:pPr>
              <a:endParaRPr lang="en-US" sz="3200" b="1" dirty="0">
                <a:solidFill>
                  <a:schemeClr val="accent1"/>
                </a:solidFill>
                <a:latin typeface="Franklin Gothic Book" panose="020B05030201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D8E50D5-69BE-FF4E-8CB1-ED64FF9E19D9}"/>
                </a:ext>
              </a:extLst>
            </p:cNvPr>
            <p:cNvSpPr/>
            <p:nvPr/>
          </p:nvSpPr>
          <p:spPr>
            <a:xfrm>
              <a:off x="3519949" y="1585946"/>
              <a:ext cx="8439900" cy="584775"/>
            </a:xfrm>
            <a:prstGeom prst="rect">
              <a:avLst/>
            </a:prstGeom>
          </p:spPr>
          <p:txBody>
            <a:bodyPr wrap="none">
              <a:spAutoFit/>
            </a:bodyPr>
            <a:lstStyle/>
            <a:p>
              <a:pPr defTabSz="457200">
                <a:spcBef>
                  <a:spcPct val="20000"/>
                </a:spcBef>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rPr>
                <a:t>NIST Risk Management Framework was created…</a:t>
              </a:r>
              <a:endParaRPr lang="en-US" sz="3200" b="1" dirty="0">
                <a:solidFill>
                  <a:schemeClr val="accent1"/>
                </a:solidFill>
                <a:latin typeface="Franklin Gothic Book" panose="020B05030201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6063B651-4496-DA40-B176-E2F3A73EE726}"/>
              </a:ext>
            </a:extLst>
          </p:cNvPr>
          <p:cNvGrpSpPr/>
          <p:nvPr/>
        </p:nvGrpSpPr>
        <p:grpSpPr>
          <a:xfrm>
            <a:off x="5791355" y="3753540"/>
            <a:ext cx="8165450" cy="2936546"/>
            <a:chOff x="3519949" y="1585946"/>
            <a:chExt cx="8165450" cy="2936546"/>
          </a:xfrm>
        </p:grpSpPr>
        <p:sp>
          <p:nvSpPr>
            <p:cNvPr id="11" name="TextBox 10">
              <a:extLst>
                <a:ext uri="{FF2B5EF4-FFF2-40B4-BE49-F238E27FC236}">
                  <a16:creationId xmlns:a16="http://schemas.microsoft.com/office/drawing/2014/main" id="{18BC9A73-676F-5942-8DCF-579405EAF51E}"/>
                </a:ext>
              </a:extLst>
            </p:cNvPr>
            <p:cNvSpPr txBox="1"/>
            <p:nvPr/>
          </p:nvSpPr>
          <p:spPr>
            <a:xfrm>
              <a:off x="3640911" y="2164924"/>
              <a:ext cx="8044488" cy="2357568"/>
            </a:xfrm>
            <a:prstGeom prst="rect">
              <a:avLst/>
            </a:prstGeom>
            <a:noFill/>
          </p:spPr>
          <p:txBody>
            <a:bodyPr wrap="square" rtlCol="0">
              <a:spAutoFit/>
            </a:bodyPr>
            <a:lstStyle/>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faster ATOs (ATO-in-a-Day)</a:t>
              </a:r>
              <a:endParaRPr lang="en-US" sz="3600" b="1" dirty="0">
                <a:solidFill>
                  <a:schemeClr val="accent1"/>
                </a:solidFill>
                <a:latin typeface="Franklin Gothic Book" panose="020B0503020102020204" pitchFamily="34" charset="0"/>
                <a:cs typeface="Arial" panose="020B0604020202020204" pitchFamily="34" charset="0"/>
              </a:endParaRP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continuous authorization</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reuse and sharing</a:t>
              </a:r>
            </a:p>
            <a:p>
              <a:pPr marL="342900" indent="-342900" defTabSz="457200">
                <a:spcBef>
                  <a:spcPct val="20000"/>
                </a:spcBef>
                <a:buClr>
                  <a:prstClr val="black">
                    <a:lumMod val="75000"/>
                    <a:lumOff val="25000"/>
                  </a:prstClr>
                </a:buClr>
                <a:buSzPct val="100000"/>
                <a:buFont typeface="Wingdings" panose="05000000000000000000" pitchFamily="2" charset="2"/>
                <a:buChar char="§"/>
              </a:pPr>
              <a:endParaRPr lang="en-US" sz="3200" b="1" dirty="0">
                <a:solidFill>
                  <a:schemeClr val="accent1"/>
                </a:solidFill>
                <a:latin typeface="Franklin Gothic Book" panose="020B05030201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573CED6-9358-CC43-9DE4-252DB98BDE30}"/>
                </a:ext>
              </a:extLst>
            </p:cNvPr>
            <p:cNvSpPr/>
            <p:nvPr/>
          </p:nvSpPr>
          <p:spPr>
            <a:xfrm>
              <a:off x="3519949" y="1585946"/>
              <a:ext cx="4582088" cy="584775"/>
            </a:xfrm>
            <a:prstGeom prst="rect">
              <a:avLst/>
            </a:prstGeom>
          </p:spPr>
          <p:txBody>
            <a:bodyPr wrap="none">
              <a:spAutoFit/>
            </a:bodyPr>
            <a:lstStyle/>
            <a:p>
              <a:pPr defTabSz="457200">
                <a:spcBef>
                  <a:spcPct val="20000"/>
                </a:spcBef>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rPr>
                <a:t>Modern cloud-first IT needs…</a:t>
              </a:r>
              <a:endParaRPr lang="en-US" sz="3200" b="1" dirty="0">
                <a:solidFill>
                  <a:schemeClr val="accent1"/>
                </a:solidFill>
                <a:latin typeface="Franklin Gothic Book" panose="020B0503020102020204" pitchFamily="34" charset="0"/>
                <a:cs typeface="Arial" panose="020B0604020202020204" pitchFamily="34" charset="0"/>
              </a:endParaRPr>
            </a:p>
          </p:txBody>
        </p:sp>
      </p:grpSp>
      <p:grpSp>
        <p:nvGrpSpPr>
          <p:cNvPr id="20" name="Group 19" descr="Movie still from Game of Thrones of medieval librarian with feather pen and book with caption reading &quot;Cloud is Coming&quot;">
            <a:extLst>
              <a:ext uri="{FF2B5EF4-FFF2-40B4-BE49-F238E27FC236}">
                <a16:creationId xmlns:a16="http://schemas.microsoft.com/office/drawing/2014/main" id="{2F201CD4-436F-DF48-BEA6-29E679288118}"/>
              </a:ext>
            </a:extLst>
          </p:cNvPr>
          <p:cNvGrpSpPr/>
          <p:nvPr/>
        </p:nvGrpSpPr>
        <p:grpSpPr>
          <a:xfrm>
            <a:off x="399600" y="1477073"/>
            <a:ext cx="3476777" cy="3009018"/>
            <a:chOff x="433467" y="1731073"/>
            <a:chExt cx="3476777" cy="3009018"/>
          </a:xfrm>
        </p:grpSpPr>
        <p:pic>
          <p:nvPicPr>
            <p:cNvPr id="17" name="Picture 16">
              <a:extLst>
                <a:ext uri="{FF2B5EF4-FFF2-40B4-BE49-F238E27FC236}">
                  <a16:creationId xmlns:a16="http://schemas.microsoft.com/office/drawing/2014/main" id="{E2A22324-DCA3-5F44-A5E2-774409E8782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3467" y="2091267"/>
              <a:ext cx="3476777" cy="2648824"/>
            </a:xfrm>
            <a:prstGeom prst="rect">
              <a:avLst/>
            </a:prstGeom>
          </p:spPr>
        </p:pic>
        <p:pic>
          <p:nvPicPr>
            <p:cNvPr id="19" name="Picture 18">
              <a:extLst>
                <a:ext uri="{FF2B5EF4-FFF2-40B4-BE49-F238E27FC236}">
                  <a16:creationId xmlns:a16="http://schemas.microsoft.com/office/drawing/2014/main" id="{BD849328-1233-B845-8AEC-97108BD8710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4578"/>
            <a:stretch/>
          </p:blipFill>
          <p:spPr>
            <a:xfrm>
              <a:off x="516469" y="1731073"/>
              <a:ext cx="3191932" cy="300927"/>
            </a:xfrm>
            <a:prstGeom prst="rect">
              <a:avLst/>
            </a:prstGeom>
          </p:spPr>
        </p:pic>
      </p:grpSp>
    </p:spTree>
    <p:extLst>
      <p:ext uri="{BB962C8B-B14F-4D97-AF65-F5344CB8AC3E}">
        <p14:creationId xmlns:p14="http://schemas.microsoft.com/office/powerpoint/2010/main" val="95516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Line drawing representing a developer configuring a computer manually and manually writing compliance documents.">
            <a:extLst>
              <a:ext uri="{FF2B5EF4-FFF2-40B4-BE49-F238E27FC236}">
                <a16:creationId xmlns:a16="http://schemas.microsoft.com/office/drawing/2014/main" id="{5F6C1403-B477-3B44-8992-8BA0BB2E82C7}"/>
              </a:ext>
            </a:extLst>
          </p:cNvPr>
          <p:cNvGrpSpPr/>
          <p:nvPr/>
        </p:nvGrpSpPr>
        <p:grpSpPr>
          <a:xfrm>
            <a:off x="308688" y="1288147"/>
            <a:ext cx="4541835" cy="3756914"/>
            <a:chOff x="308688" y="1288147"/>
            <a:chExt cx="4541835" cy="3756914"/>
          </a:xfrm>
        </p:grpSpPr>
        <p:grpSp>
          <p:nvGrpSpPr>
            <p:cNvPr id="6" name="Group 5">
              <a:extLst>
                <a:ext uri="{FF2B5EF4-FFF2-40B4-BE49-F238E27FC236}">
                  <a16:creationId xmlns:a16="http://schemas.microsoft.com/office/drawing/2014/main" id="{2B3D30B3-ED29-9846-B9D6-562B9CC59D3D}"/>
                </a:ext>
              </a:extLst>
            </p:cNvPr>
            <p:cNvGrpSpPr/>
            <p:nvPr/>
          </p:nvGrpSpPr>
          <p:grpSpPr>
            <a:xfrm>
              <a:off x="749903" y="2455284"/>
              <a:ext cx="3763259" cy="2589777"/>
              <a:chOff x="1062217" y="1935461"/>
              <a:chExt cx="3763259" cy="2589777"/>
            </a:xfrm>
          </p:grpSpPr>
          <p:pic>
            <p:nvPicPr>
              <p:cNvPr id="62" name="Picture 61">
                <a:extLst>
                  <a:ext uri="{FF2B5EF4-FFF2-40B4-BE49-F238E27FC236}">
                    <a16:creationId xmlns:a16="http://schemas.microsoft.com/office/drawing/2014/main" id="{D87EDF6B-E81E-4E4F-BD25-4829DAF706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5624" y="2006686"/>
                <a:ext cx="995321" cy="1540205"/>
              </a:xfrm>
              <a:prstGeom prst="rect">
                <a:avLst/>
              </a:prstGeom>
            </p:spPr>
          </p:pic>
          <p:sp>
            <p:nvSpPr>
              <p:cNvPr id="64" name="TextBox 63">
                <a:extLst>
                  <a:ext uri="{FF2B5EF4-FFF2-40B4-BE49-F238E27FC236}">
                    <a16:creationId xmlns:a16="http://schemas.microsoft.com/office/drawing/2014/main" id="{174E145F-4B5A-FB41-8DE9-E139C295D6E2}"/>
                  </a:ext>
                </a:extLst>
              </p:cNvPr>
              <p:cNvSpPr txBox="1"/>
              <p:nvPr/>
            </p:nvSpPr>
            <p:spPr>
              <a:xfrm>
                <a:off x="2435573" y="3509575"/>
                <a:ext cx="1532676" cy="1015663"/>
              </a:xfrm>
              <a:prstGeom prst="rect">
                <a:avLst/>
              </a:prstGeom>
              <a:noFill/>
            </p:spPr>
            <p:txBody>
              <a:bodyPr wrap="square" rtlCol="0">
                <a:spAutoFit/>
              </a:bodyPr>
              <a:lstStyle/>
              <a:p>
                <a:r>
                  <a:rPr lang="en-US" sz="1200" dirty="0"/>
                  <a:t>Type: Linux</a:t>
                </a:r>
              </a:p>
              <a:p>
                <a:r>
                  <a:rPr lang="en-US" sz="1200" dirty="0"/>
                  <a:t>CPUs: 2</a:t>
                </a:r>
              </a:p>
              <a:p>
                <a:r>
                  <a:rPr lang="en-US" sz="1200" dirty="0"/>
                  <a:t>Size: 32GB</a:t>
                </a:r>
              </a:p>
              <a:p>
                <a:r>
                  <a:rPr lang="en-US" sz="1200" dirty="0"/>
                  <a:t>Storage: 80GB</a:t>
                </a:r>
              </a:p>
              <a:p>
                <a:r>
                  <a:rPr lang="en-US" sz="1200" dirty="0"/>
                  <a:t>Config:  Database</a:t>
                </a:r>
              </a:p>
            </p:txBody>
          </p:sp>
          <p:grpSp>
            <p:nvGrpSpPr>
              <p:cNvPr id="82" name="Group 81">
                <a:extLst>
                  <a:ext uri="{FF2B5EF4-FFF2-40B4-BE49-F238E27FC236}">
                    <a16:creationId xmlns:a16="http://schemas.microsoft.com/office/drawing/2014/main" id="{4F6F79E5-223E-F24E-8A55-C11126F4C112}"/>
                  </a:ext>
                </a:extLst>
              </p:cNvPr>
              <p:cNvGrpSpPr/>
              <p:nvPr/>
            </p:nvGrpSpPr>
            <p:grpSpPr>
              <a:xfrm>
                <a:off x="1062217" y="1935461"/>
                <a:ext cx="902418" cy="2003499"/>
                <a:chOff x="884417" y="2697319"/>
                <a:chExt cx="902418" cy="2003499"/>
              </a:xfrm>
            </p:grpSpPr>
            <p:sp>
              <p:nvSpPr>
                <p:cNvPr id="83" name="Oval 82">
                  <a:extLst>
                    <a:ext uri="{FF2B5EF4-FFF2-40B4-BE49-F238E27FC236}">
                      <a16:creationId xmlns:a16="http://schemas.microsoft.com/office/drawing/2014/main" id="{610CD67F-170A-DA4E-8127-C78F7688D4E0}"/>
                    </a:ext>
                  </a:extLst>
                </p:cNvPr>
                <p:cNvSpPr/>
                <p:nvPr/>
              </p:nvSpPr>
              <p:spPr>
                <a:xfrm>
                  <a:off x="899886" y="2697319"/>
                  <a:ext cx="711605" cy="719343"/>
                </a:xfrm>
                <a:prstGeom prst="ellipse">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Chord 83">
                  <a:extLst>
                    <a:ext uri="{FF2B5EF4-FFF2-40B4-BE49-F238E27FC236}">
                      <a16:creationId xmlns:a16="http://schemas.microsoft.com/office/drawing/2014/main" id="{37CBC735-4899-B44E-B9E7-9A3DD87CDBD2}"/>
                    </a:ext>
                  </a:extLst>
                </p:cNvPr>
                <p:cNvSpPr/>
                <p:nvPr/>
              </p:nvSpPr>
              <p:spPr>
                <a:xfrm rot="14759306" flipH="1">
                  <a:off x="712117" y="3626101"/>
                  <a:ext cx="1247017" cy="902418"/>
                </a:xfrm>
                <a:prstGeom prst="chord">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29E8D748-8CC2-DD4C-8C4D-051E40A488A5}"/>
                  </a:ext>
                </a:extLst>
              </p:cNvPr>
              <p:cNvGrpSpPr/>
              <p:nvPr/>
            </p:nvGrpSpPr>
            <p:grpSpPr>
              <a:xfrm>
                <a:off x="3830155" y="2192985"/>
                <a:ext cx="995321" cy="1358712"/>
                <a:chOff x="9912254" y="3496235"/>
                <a:chExt cx="1967622" cy="2198804"/>
              </a:xfrm>
            </p:grpSpPr>
            <p:grpSp>
              <p:nvGrpSpPr>
                <p:cNvPr id="23" name="Group 22">
                  <a:extLst>
                    <a:ext uri="{FF2B5EF4-FFF2-40B4-BE49-F238E27FC236}">
                      <a16:creationId xmlns:a16="http://schemas.microsoft.com/office/drawing/2014/main" id="{54F8B7CA-B9F3-254F-8FB1-AB9B7BE3DE12}"/>
                    </a:ext>
                  </a:extLst>
                </p:cNvPr>
                <p:cNvGrpSpPr/>
                <p:nvPr/>
              </p:nvGrpSpPr>
              <p:grpSpPr>
                <a:xfrm>
                  <a:off x="10154812" y="3496235"/>
                  <a:ext cx="1142170" cy="1732862"/>
                  <a:chOff x="10025036" y="3850740"/>
                  <a:chExt cx="459719" cy="481741"/>
                </a:xfrm>
              </p:grpSpPr>
              <p:sp>
                <p:nvSpPr>
                  <p:cNvPr id="25" name="Folded Corner 24">
                    <a:extLst>
                      <a:ext uri="{FF2B5EF4-FFF2-40B4-BE49-F238E27FC236}">
                        <a16:creationId xmlns:a16="http://schemas.microsoft.com/office/drawing/2014/main" id="{50149F1D-96D1-524F-B211-F71E1C6B3761}"/>
                      </a:ext>
                    </a:extLst>
                  </p:cNvPr>
                  <p:cNvSpPr/>
                  <p:nvPr/>
                </p:nvSpPr>
                <p:spPr>
                  <a:xfrm>
                    <a:off x="10195395" y="3995093"/>
                    <a:ext cx="289360" cy="337388"/>
                  </a:xfrm>
                  <a:prstGeom prst="foldedCorner">
                    <a:avLst/>
                  </a:prstGeom>
                  <a:solidFill>
                    <a:schemeClr val="bg1"/>
                  </a:solidFill>
                  <a:ln w="15875">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1355D936-582D-8E4F-AB8F-595BE89FB8BF}"/>
                      </a:ext>
                    </a:extLst>
                  </p:cNvPr>
                  <p:cNvSpPr/>
                  <p:nvPr/>
                </p:nvSpPr>
                <p:spPr>
                  <a:xfrm>
                    <a:off x="10121196" y="3937034"/>
                    <a:ext cx="289360" cy="337388"/>
                  </a:xfrm>
                  <a:prstGeom prst="foldedCorner">
                    <a:avLst/>
                  </a:prstGeom>
                  <a:solidFill>
                    <a:schemeClr val="bg1"/>
                  </a:solidFill>
                  <a:ln w="15875">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olded Corner 26">
                    <a:extLst>
                      <a:ext uri="{FF2B5EF4-FFF2-40B4-BE49-F238E27FC236}">
                        <a16:creationId xmlns:a16="http://schemas.microsoft.com/office/drawing/2014/main" id="{DD743A38-B891-9A41-A450-36A503B62F28}"/>
                      </a:ext>
                    </a:extLst>
                  </p:cNvPr>
                  <p:cNvSpPr/>
                  <p:nvPr/>
                </p:nvSpPr>
                <p:spPr>
                  <a:xfrm>
                    <a:off x="10025036" y="3850740"/>
                    <a:ext cx="289360" cy="337388"/>
                  </a:xfrm>
                  <a:prstGeom prst="foldedCorner">
                    <a:avLst/>
                  </a:prstGeom>
                  <a:solidFill>
                    <a:schemeClr val="bg1"/>
                  </a:solidFill>
                  <a:ln w="15875">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4" name="TextBox 23">
                  <a:extLst>
                    <a:ext uri="{FF2B5EF4-FFF2-40B4-BE49-F238E27FC236}">
                      <a16:creationId xmlns:a16="http://schemas.microsoft.com/office/drawing/2014/main" id="{E9B98C3C-86E5-0841-9AF6-3CF5168D514C}"/>
                    </a:ext>
                  </a:extLst>
                </p:cNvPr>
                <p:cNvSpPr txBox="1"/>
                <p:nvPr/>
              </p:nvSpPr>
              <p:spPr>
                <a:xfrm>
                  <a:off x="9912254" y="5387262"/>
                  <a:ext cx="1967622" cy="307777"/>
                </a:xfrm>
                <a:prstGeom prst="rect">
                  <a:avLst/>
                </a:prstGeom>
                <a:noFill/>
              </p:spPr>
              <p:txBody>
                <a:bodyPr wrap="square" rtlCol="0">
                  <a:spAutoFit/>
                </a:bodyPr>
                <a:lstStyle/>
                <a:p>
                  <a:r>
                    <a:rPr lang="en-US" sz="1400" dirty="0"/>
                    <a:t>SSP, ATO Package, …</a:t>
                  </a:r>
                </a:p>
              </p:txBody>
            </p:sp>
          </p:grpSp>
        </p:grpSp>
        <p:sp>
          <p:nvSpPr>
            <p:cNvPr id="60" name="TextBox 59">
              <a:extLst>
                <a:ext uri="{FF2B5EF4-FFF2-40B4-BE49-F238E27FC236}">
                  <a16:creationId xmlns:a16="http://schemas.microsoft.com/office/drawing/2014/main" id="{36843C0A-3A5A-3244-A864-D4D3E64E7E49}"/>
                </a:ext>
              </a:extLst>
            </p:cNvPr>
            <p:cNvSpPr txBox="1"/>
            <p:nvPr/>
          </p:nvSpPr>
          <p:spPr>
            <a:xfrm>
              <a:off x="308688" y="1288147"/>
              <a:ext cx="4541835" cy="801438"/>
            </a:xfrm>
            <a:prstGeom prst="rect">
              <a:avLst/>
            </a:prstGeom>
            <a:noFill/>
          </p:spPr>
          <p:txBody>
            <a:bodyPr wrap="square" rtlCol="0">
              <a:spAutoFit/>
            </a:bodyPr>
            <a:lstStyle/>
            <a:p>
              <a:pPr algn="ctr">
                <a:lnSpc>
                  <a:spcPct val="150000"/>
                </a:lnSpc>
              </a:pPr>
              <a:r>
                <a:rPr lang="en-US" sz="3500" dirty="0">
                  <a:solidFill>
                    <a:schemeClr val="tx1">
                      <a:lumMod val="50000"/>
                      <a:lumOff val="50000"/>
                    </a:schemeClr>
                  </a:solidFill>
                  <a:latin typeface="Franklin Gothic Medium Cond" panose="020B0606030402020204" pitchFamily="34" charset="0"/>
                </a:rPr>
                <a:t>Configure by Hand</a:t>
              </a:r>
              <a:endParaRPr lang="en-US" sz="3500" dirty="0">
                <a:solidFill>
                  <a:srgbClr val="2BA1DB"/>
                </a:solidFill>
                <a:latin typeface="Franklin Gothic Medium Cond" panose="020B0606030402020204" pitchFamily="34" charset="0"/>
              </a:endParaRPr>
            </a:p>
          </p:txBody>
        </p:sp>
      </p:grpSp>
      <p:grpSp>
        <p:nvGrpSpPr>
          <p:cNvPr id="5" name="Group 4" descr="Line drawing representing a developer now using a computer to configure by code other computers and compliance documents.  Overall image on page shows shift of enlightment from configuring by hand to configuring by code.">
            <a:extLst>
              <a:ext uri="{FF2B5EF4-FFF2-40B4-BE49-F238E27FC236}">
                <a16:creationId xmlns:a16="http://schemas.microsoft.com/office/drawing/2014/main" id="{E609CF64-027A-2F44-A187-414BB501AE07}"/>
              </a:ext>
            </a:extLst>
          </p:cNvPr>
          <p:cNvGrpSpPr/>
          <p:nvPr/>
        </p:nvGrpSpPr>
        <p:grpSpPr>
          <a:xfrm>
            <a:off x="4709318" y="1326214"/>
            <a:ext cx="6742826" cy="3430970"/>
            <a:chOff x="4709318" y="1237314"/>
            <a:chExt cx="6742826" cy="3430970"/>
          </a:xfrm>
        </p:grpSpPr>
        <p:sp>
          <p:nvSpPr>
            <p:cNvPr id="11" name="Right Arrow 10">
              <a:extLst>
                <a:ext uri="{FF2B5EF4-FFF2-40B4-BE49-F238E27FC236}">
                  <a16:creationId xmlns:a16="http://schemas.microsoft.com/office/drawing/2014/main" id="{CB8CF155-147C-C94C-B580-36A40A3E9383}"/>
                </a:ext>
              </a:extLst>
            </p:cNvPr>
            <p:cNvSpPr/>
            <p:nvPr/>
          </p:nvSpPr>
          <p:spPr>
            <a:xfrm>
              <a:off x="4709318" y="3116731"/>
              <a:ext cx="1900395" cy="989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ENLIGHTMENT</a:t>
              </a:r>
            </a:p>
          </p:txBody>
        </p:sp>
        <p:grpSp>
          <p:nvGrpSpPr>
            <p:cNvPr id="4" name="Group 3">
              <a:extLst>
                <a:ext uri="{FF2B5EF4-FFF2-40B4-BE49-F238E27FC236}">
                  <a16:creationId xmlns:a16="http://schemas.microsoft.com/office/drawing/2014/main" id="{ED2AB099-8EDD-3940-A856-9E7D97588B53}"/>
                </a:ext>
              </a:extLst>
            </p:cNvPr>
            <p:cNvGrpSpPr/>
            <p:nvPr/>
          </p:nvGrpSpPr>
          <p:grpSpPr>
            <a:xfrm>
              <a:off x="6766744" y="1237314"/>
              <a:ext cx="4685400" cy="3430970"/>
              <a:chOff x="6766744" y="1237314"/>
              <a:chExt cx="4685400" cy="3430970"/>
            </a:xfrm>
          </p:grpSpPr>
          <p:sp>
            <p:nvSpPr>
              <p:cNvPr id="63" name="TextBox 62">
                <a:extLst>
                  <a:ext uri="{FF2B5EF4-FFF2-40B4-BE49-F238E27FC236}">
                    <a16:creationId xmlns:a16="http://schemas.microsoft.com/office/drawing/2014/main" id="{70335B01-2E8D-A84D-B032-5B6C8D951014}"/>
                  </a:ext>
                </a:extLst>
              </p:cNvPr>
              <p:cNvSpPr txBox="1"/>
              <p:nvPr/>
            </p:nvSpPr>
            <p:spPr>
              <a:xfrm>
                <a:off x="7023416" y="1237314"/>
                <a:ext cx="4164608" cy="801501"/>
              </a:xfrm>
              <a:prstGeom prst="rect">
                <a:avLst/>
              </a:prstGeom>
              <a:noFill/>
            </p:spPr>
            <p:txBody>
              <a:bodyPr wrap="square" rtlCol="0">
                <a:spAutoFit/>
              </a:bodyPr>
              <a:lstStyle/>
              <a:p>
                <a:pPr algn="ctr">
                  <a:lnSpc>
                    <a:spcPct val="150000"/>
                  </a:lnSpc>
                </a:pPr>
                <a:r>
                  <a:rPr lang="en-US" sz="3500" dirty="0">
                    <a:solidFill>
                      <a:schemeClr val="tx1">
                        <a:lumMod val="50000"/>
                        <a:lumOff val="50000"/>
                      </a:schemeClr>
                    </a:solidFill>
                    <a:latin typeface="Franklin Gothic Medium Cond" panose="020B0606030402020204" pitchFamily="34" charset="0"/>
                  </a:rPr>
                  <a:t>Configure by Code</a:t>
                </a:r>
                <a:endParaRPr lang="en-US" sz="3500" dirty="0">
                  <a:solidFill>
                    <a:srgbClr val="2BA1DB"/>
                  </a:solidFill>
                  <a:latin typeface="Franklin Gothic Medium Cond" panose="020B0606030402020204" pitchFamily="34" charset="0"/>
                </a:endParaRPr>
              </a:p>
            </p:txBody>
          </p:sp>
          <p:grpSp>
            <p:nvGrpSpPr>
              <p:cNvPr id="12" name="Group 11">
                <a:extLst>
                  <a:ext uri="{FF2B5EF4-FFF2-40B4-BE49-F238E27FC236}">
                    <a16:creationId xmlns:a16="http://schemas.microsoft.com/office/drawing/2014/main" id="{300DD721-4F53-5A45-B0FA-AE56F57C4F94}"/>
                  </a:ext>
                </a:extLst>
              </p:cNvPr>
              <p:cNvGrpSpPr/>
              <p:nvPr/>
            </p:nvGrpSpPr>
            <p:grpSpPr>
              <a:xfrm>
                <a:off x="6766744" y="2299150"/>
                <a:ext cx="4685400" cy="2369134"/>
                <a:chOff x="6766744" y="2299150"/>
                <a:chExt cx="4685400" cy="2369134"/>
              </a:xfrm>
            </p:grpSpPr>
            <p:sp>
              <p:nvSpPr>
                <p:cNvPr id="29" name="Double Bracket 28">
                  <a:extLst>
                    <a:ext uri="{FF2B5EF4-FFF2-40B4-BE49-F238E27FC236}">
                      <a16:creationId xmlns:a16="http://schemas.microsoft.com/office/drawing/2014/main" id="{A0E37519-6006-B947-ACEC-F749195E1D72}"/>
                    </a:ext>
                  </a:extLst>
                </p:cNvPr>
                <p:cNvSpPr/>
                <p:nvPr/>
              </p:nvSpPr>
              <p:spPr>
                <a:xfrm>
                  <a:off x="8244211" y="2299150"/>
                  <a:ext cx="1764254" cy="1635162"/>
                </a:xfrm>
                <a:prstGeom prst="bracketPair">
                  <a:avLst/>
                </a:prstGeom>
                <a:solidFill>
                  <a:schemeClr val="bg1">
                    <a:alpha val="9700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0" name="TextBox 29">
                  <a:extLst>
                    <a:ext uri="{FF2B5EF4-FFF2-40B4-BE49-F238E27FC236}">
                      <a16:creationId xmlns:a16="http://schemas.microsoft.com/office/drawing/2014/main" id="{5F38565F-DAFF-2446-A73D-51585B0F7D12}"/>
                    </a:ext>
                  </a:extLst>
                </p:cNvPr>
                <p:cNvSpPr txBox="1"/>
                <p:nvPr/>
              </p:nvSpPr>
              <p:spPr>
                <a:xfrm>
                  <a:off x="8390312" y="2549844"/>
                  <a:ext cx="1532676" cy="1200329"/>
                </a:xfrm>
                <a:prstGeom prst="rect">
                  <a:avLst/>
                </a:prstGeom>
                <a:noFill/>
              </p:spPr>
              <p:txBody>
                <a:bodyPr wrap="square" rtlCol="0">
                  <a:spAutoFit/>
                </a:bodyPr>
                <a:lstStyle/>
                <a:p>
                  <a:r>
                    <a:rPr lang="en-US" sz="1400" dirty="0"/>
                    <a:t>Type: Linux</a:t>
                  </a:r>
                </a:p>
                <a:p>
                  <a:r>
                    <a:rPr lang="en-US" sz="1400" dirty="0"/>
                    <a:t>CPUs: 2</a:t>
                  </a:r>
                </a:p>
                <a:p>
                  <a:r>
                    <a:rPr lang="en-US" sz="1400" dirty="0"/>
                    <a:t>Size: 32GB</a:t>
                  </a:r>
                  <a:endParaRPr lang="en-US" sz="1600" dirty="0"/>
                </a:p>
                <a:p>
                  <a:r>
                    <a:rPr lang="en-US" sz="1400" dirty="0"/>
                    <a:t>Storage: 80GB</a:t>
                  </a:r>
                </a:p>
                <a:p>
                  <a:r>
                    <a:rPr lang="en-US" sz="1400" dirty="0"/>
                    <a:t>Config:  Database</a:t>
                  </a:r>
                </a:p>
              </p:txBody>
            </p:sp>
            <p:grpSp>
              <p:nvGrpSpPr>
                <p:cNvPr id="31" name="Group 30">
                  <a:extLst>
                    <a:ext uri="{FF2B5EF4-FFF2-40B4-BE49-F238E27FC236}">
                      <a16:creationId xmlns:a16="http://schemas.microsoft.com/office/drawing/2014/main" id="{89ACBC02-799A-CB4B-AB25-A9FEB6C6FAB7}"/>
                    </a:ext>
                  </a:extLst>
                </p:cNvPr>
                <p:cNvGrpSpPr/>
                <p:nvPr/>
              </p:nvGrpSpPr>
              <p:grpSpPr>
                <a:xfrm>
                  <a:off x="8333862" y="3970634"/>
                  <a:ext cx="1645576" cy="461665"/>
                  <a:chOff x="2996169" y="4368803"/>
                  <a:chExt cx="1645576" cy="461665"/>
                </a:xfrm>
              </p:grpSpPr>
              <p:sp>
                <p:nvSpPr>
                  <p:cNvPr id="32" name="Double Bracket 31">
                    <a:extLst>
                      <a:ext uri="{FF2B5EF4-FFF2-40B4-BE49-F238E27FC236}">
                        <a16:creationId xmlns:a16="http://schemas.microsoft.com/office/drawing/2014/main" id="{AC1B8211-3DBF-2645-AA0E-C67DAC8C03D4}"/>
                      </a:ext>
                    </a:extLst>
                  </p:cNvPr>
                  <p:cNvSpPr/>
                  <p:nvPr/>
                </p:nvSpPr>
                <p:spPr>
                  <a:xfrm>
                    <a:off x="2996169" y="4481491"/>
                    <a:ext cx="1645576" cy="324471"/>
                  </a:xfrm>
                  <a:prstGeom prst="bracketPair">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1E14CC14-FFDD-F14F-8200-04F74E32912A}"/>
                      </a:ext>
                    </a:extLst>
                  </p:cNvPr>
                  <p:cNvSpPr txBox="1"/>
                  <p:nvPr/>
                </p:nvSpPr>
                <p:spPr>
                  <a:xfrm>
                    <a:off x="3217992" y="4368803"/>
                    <a:ext cx="1216893" cy="461665"/>
                  </a:xfrm>
                  <a:prstGeom prst="rect">
                    <a:avLst/>
                  </a:prstGeom>
                  <a:noFill/>
                </p:spPr>
                <p:txBody>
                  <a:bodyPr wrap="square" rtlCol="0">
                    <a:spAutoFit/>
                  </a:bodyPr>
                  <a:lstStyle/>
                  <a:p>
                    <a:pPr algn="ctr"/>
                    <a:r>
                      <a:rPr lang="en-US" sz="1200" dirty="0"/>
                      <a:t>Database </a:t>
                    </a:r>
                  </a:p>
                  <a:p>
                    <a:pPr algn="ctr"/>
                    <a:r>
                      <a:rPr lang="en-US" sz="1200" dirty="0"/>
                      <a:t>Security Plan</a:t>
                    </a:r>
                  </a:p>
                </p:txBody>
              </p:sp>
            </p:grpSp>
            <p:grpSp>
              <p:nvGrpSpPr>
                <p:cNvPr id="34" name="Group 33">
                  <a:extLst>
                    <a:ext uri="{FF2B5EF4-FFF2-40B4-BE49-F238E27FC236}">
                      <a16:creationId xmlns:a16="http://schemas.microsoft.com/office/drawing/2014/main" id="{C82B0570-6ADC-B140-AF7F-73C71F9CA77B}"/>
                    </a:ext>
                  </a:extLst>
                </p:cNvPr>
                <p:cNvGrpSpPr/>
                <p:nvPr/>
              </p:nvGrpSpPr>
              <p:grpSpPr>
                <a:xfrm>
                  <a:off x="6766744" y="2664785"/>
                  <a:ext cx="902418" cy="2003499"/>
                  <a:chOff x="884417" y="2697319"/>
                  <a:chExt cx="902418" cy="2003499"/>
                </a:xfrm>
              </p:grpSpPr>
              <p:sp>
                <p:nvSpPr>
                  <p:cNvPr id="35" name="Oval 34">
                    <a:extLst>
                      <a:ext uri="{FF2B5EF4-FFF2-40B4-BE49-F238E27FC236}">
                        <a16:creationId xmlns:a16="http://schemas.microsoft.com/office/drawing/2014/main" id="{DF339C60-CF32-6E44-99D6-E18E5E9F391B}"/>
                      </a:ext>
                    </a:extLst>
                  </p:cNvPr>
                  <p:cNvSpPr/>
                  <p:nvPr/>
                </p:nvSpPr>
                <p:spPr>
                  <a:xfrm>
                    <a:off x="899886" y="2697319"/>
                    <a:ext cx="711605" cy="719343"/>
                  </a:xfrm>
                  <a:prstGeom prst="ellipse">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hord 35">
                    <a:extLst>
                      <a:ext uri="{FF2B5EF4-FFF2-40B4-BE49-F238E27FC236}">
                        <a16:creationId xmlns:a16="http://schemas.microsoft.com/office/drawing/2014/main" id="{180331F7-4AE1-2041-A192-B535C9798EFA}"/>
                      </a:ext>
                    </a:extLst>
                  </p:cNvPr>
                  <p:cNvSpPr/>
                  <p:nvPr/>
                </p:nvSpPr>
                <p:spPr>
                  <a:xfrm rot="14759306" flipH="1">
                    <a:off x="712117" y="3626101"/>
                    <a:ext cx="1247017" cy="902418"/>
                  </a:xfrm>
                  <a:prstGeom prst="chord">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5309603-DFC6-0A46-8080-FD94A288BF13}"/>
                    </a:ext>
                  </a:extLst>
                </p:cNvPr>
                <p:cNvGrpSpPr/>
                <p:nvPr/>
              </p:nvGrpSpPr>
              <p:grpSpPr>
                <a:xfrm>
                  <a:off x="10463360" y="2475317"/>
                  <a:ext cx="876001" cy="743915"/>
                  <a:chOff x="10135501" y="2398893"/>
                  <a:chExt cx="876001" cy="743915"/>
                </a:xfrm>
              </p:grpSpPr>
              <p:sp>
                <p:nvSpPr>
                  <p:cNvPr id="47" name="Cloud 46">
                    <a:extLst>
                      <a:ext uri="{FF2B5EF4-FFF2-40B4-BE49-F238E27FC236}">
                        <a16:creationId xmlns:a16="http://schemas.microsoft.com/office/drawing/2014/main" id="{3122058D-1F6D-9C4B-8A36-622C4C273DF2}"/>
                      </a:ext>
                    </a:extLst>
                  </p:cNvPr>
                  <p:cNvSpPr/>
                  <p:nvPr/>
                </p:nvSpPr>
                <p:spPr>
                  <a:xfrm>
                    <a:off x="10135501" y="2398893"/>
                    <a:ext cx="876001" cy="743915"/>
                  </a:xfrm>
                  <a:prstGeom prst="cloud">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614DF6AA-EE4E-B94C-A65E-E0A6AF358B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16430" y="2552615"/>
                    <a:ext cx="193150" cy="305987"/>
                  </a:xfrm>
                  <a:prstGeom prst="rect">
                    <a:avLst/>
                  </a:prstGeom>
                </p:spPr>
              </p:pic>
            </p:grpSp>
            <p:grpSp>
              <p:nvGrpSpPr>
                <p:cNvPr id="8" name="Group 7">
                  <a:extLst>
                    <a:ext uri="{FF2B5EF4-FFF2-40B4-BE49-F238E27FC236}">
                      <a16:creationId xmlns:a16="http://schemas.microsoft.com/office/drawing/2014/main" id="{B59DF7A9-B357-FF43-AE0A-E8C09BEF8CDE}"/>
                    </a:ext>
                  </a:extLst>
                </p:cNvPr>
                <p:cNvGrpSpPr/>
                <p:nvPr/>
              </p:nvGrpSpPr>
              <p:grpSpPr>
                <a:xfrm>
                  <a:off x="10500071" y="3754735"/>
                  <a:ext cx="952073" cy="796766"/>
                  <a:chOff x="10483720" y="3437576"/>
                  <a:chExt cx="952073" cy="796766"/>
                </a:xfrm>
              </p:grpSpPr>
              <p:sp>
                <p:nvSpPr>
                  <p:cNvPr id="51" name="Cloud 50">
                    <a:extLst>
                      <a:ext uri="{FF2B5EF4-FFF2-40B4-BE49-F238E27FC236}">
                        <a16:creationId xmlns:a16="http://schemas.microsoft.com/office/drawing/2014/main" id="{1BEC7F36-3920-B745-A7A1-8D3CA237899C}"/>
                      </a:ext>
                    </a:extLst>
                  </p:cNvPr>
                  <p:cNvSpPr/>
                  <p:nvPr/>
                </p:nvSpPr>
                <p:spPr>
                  <a:xfrm>
                    <a:off x="10483720" y="3437576"/>
                    <a:ext cx="952073" cy="796766"/>
                  </a:xfrm>
                  <a:prstGeom prst="cloud">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B0FC3E0-00B6-6448-95F7-42E1B0035C24}"/>
                      </a:ext>
                    </a:extLst>
                  </p:cNvPr>
                  <p:cNvGrpSpPr/>
                  <p:nvPr/>
                </p:nvGrpSpPr>
                <p:grpSpPr>
                  <a:xfrm>
                    <a:off x="10878988" y="3636373"/>
                    <a:ext cx="225168" cy="399171"/>
                    <a:chOff x="10025036" y="3850740"/>
                    <a:chExt cx="459719" cy="481741"/>
                  </a:xfrm>
                </p:grpSpPr>
                <p:sp>
                  <p:nvSpPr>
                    <p:cNvPr id="54" name="Folded Corner 53">
                      <a:extLst>
                        <a:ext uri="{FF2B5EF4-FFF2-40B4-BE49-F238E27FC236}">
                          <a16:creationId xmlns:a16="http://schemas.microsoft.com/office/drawing/2014/main" id="{61D8186C-DB5C-7A4E-A19A-FEDF172D71FE}"/>
                        </a:ext>
                      </a:extLst>
                    </p:cNvPr>
                    <p:cNvSpPr/>
                    <p:nvPr/>
                  </p:nvSpPr>
                  <p:spPr>
                    <a:xfrm>
                      <a:off x="10195395" y="3995093"/>
                      <a:ext cx="289360" cy="337388"/>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olded Corner 54">
                      <a:extLst>
                        <a:ext uri="{FF2B5EF4-FFF2-40B4-BE49-F238E27FC236}">
                          <a16:creationId xmlns:a16="http://schemas.microsoft.com/office/drawing/2014/main" id="{8F3BED53-DB0C-DF43-9D10-A43AA8590316}"/>
                        </a:ext>
                      </a:extLst>
                    </p:cNvPr>
                    <p:cNvSpPr/>
                    <p:nvPr/>
                  </p:nvSpPr>
                  <p:spPr>
                    <a:xfrm>
                      <a:off x="10121197" y="3937034"/>
                      <a:ext cx="289360" cy="337386"/>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olded Corner 56">
                      <a:extLst>
                        <a:ext uri="{FF2B5EF4-FFF2-40B4-BE49-F238E27FC236}">
                          <a16:creationId xmlns:a16="http://schemas.microsoft.com/office/drawing/2014/main" id="{89CAE96C-9241-C44B-A2CC-5F5F730A4C6E}"/>
                        </a:ext>
                      </a:extLst>
                    </p:cNvPr>
                    <p:cNvSpPr/>
                    <p:nvPr/>
                  </p:nvSpPr>
                  <p:spPr>
                    <a:xfrm>
                      <a:off x="10025036" y="3850740"/>
                      <a:ext cx="289360" cy="337388"/>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8" name="Group 67">
                  <a:extLst>
                    <a:ext uri="{FF2B5EF4-FFF2-40B4-BE49-F238E27FC236}">
                      <a16:creationId xmlns:a16="http://schemas.microsoft.com/office/drawing/2014/main" id="{0355F24B-DC51-FC42-B904-B69F9597E6FF}"/>
                    </a:ext>
                  </a:extLst>
                </p:cNvPr>
                <p:cNvGrpSpPr/>
                <p:nvPr/>
              </p:nvGrpSpPr>
              <p:grpSpPr>
                <a:xfrm>
                  <a:off x="7862147" y="2512823"/>
                  <a:ext cx="201876" cy="1746777"/>
                  <a:chOff x="1535351" y="2836773"/>
                  <a:chExt cx="201876" cy="1746777"/>
                </a:xfrm>
                <a:solidFill>
                  <a:schemeClr val="bg1">
                    <a:lumMod val="65000"/>
                  </a:schemeClr>
                </a:solidFill>
                <a:effectLst/>
              </p:grpSpPr>
              <p:sp>
                <p:nvSpPr>
                  <p:cNvPr id="69" name="Parallelogram 68">
                    <a:extLst>
                      <a:ext uri="{FF2B5EF4-FFF2-40B4-BE49-F238E27FC236}">
                        <a16:creationId xmlns:a16="http://schemas.microsoft.com/office/drawing/2014/main" id="{656DB995-9FF1-6649-9902-52A177CE3541}"/>
                      </a:ext>
                    </a:extLst>
                  </p:cNvPr>
                  <p:cNvSpPr/>
                  <p:nvPr/>
                </p:nvSpPr>
                <p:spPr>
                  <a:xfrm rot="504421">
                    <a:off x="1551152" y="2836773"/>
                    <a:ext cx="181618" cy="1509158"/>
                  </a:xfrm>
                  <a:prstGeom prst="parallelogram">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Half Frame 69">
                    <a:extLst>
                      <a:ext uri="{FF2B5EF4-FFF2-40B4-BE49-F238E27FC236}">
                        <a16:creationId xmlns:a16="http://schemas.microsoft.com/office/drawing/2014/main" id="{DD8ECB5B-50D2-3849-A690-424D1732776D}"/>
                      </a:ext>
                    </a:extLst>
                  </p:cNvPr>
                  <p:cNvSpPr/>
                  <p:nvPr/>
                </p:nvSpPr>
                <p:spPr>
                  <a:xfrm flipH="1" flipV="1">
                    <a:off x="1535351" y="3401175"/>
                    <a:ext cx="201876" cy="1182375"/>
                  </a:xfrm>
                  <a:prstGeom prst="halfFrame">
                    <a:avLst/>
                  </a:prstGeom>
                  <a:gr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grpSp>
      </p:grpSp>
      <p:sp>
        <p:nvSpPr>
          <p:cNvPr id="39" name="TextBox 38">
            <a:extLst>
              <a:ext uri="{FF2B5EF4-FFF2-40B4-BE49-F238E27FC236}">
                <a16:creationId xmlns:a16="http://schemas.microsoft.com/office/drawing/2014/main" id="{832FED27-7EB5-0C41-9EEA-47C340D12695}"/>
              </a:ext>
            </a:extLst>
          </p:cNvPr>
          <p:cNvSpPr txBox="1"/>
          <p:nvPr/>
        </p:nvSpPr>
        <p:spPr>
          <a:xfrm>
            <a:off x="1541590" y="329832"/>
            <a:ext cx="10568634" cy="769441"/>
          </a:xfrm>
          <a:prstGeom prst="rect">
            <a:avLst/>
          </a:prstGeom>
          <a:noFill/>
        </p:spPr>
        <p:txBody>
          <a:bodyPr wrap="square" rtlCol="0">
            <a:spAutoFit/>
          </a:bodyPr>
          <a:lstStyle/>
          <a:p>
            <a:r>
              <a:rPr lang="en-US" sz="4400" dirty="0">
                <a:solidFill>
                  <a:srgbClr val="2BA1DB"/>
                </a:solidFill>
                <a:latin typeface="Franklin Gothic Medium Cond" panose="020B0606030402020204" pitchFamily="34" charset="0"/>
              </a:rPr>
              <a:t>Approach: Enlightenment = Compliance as Code</a:t>
            </a:r>
          </a:p>
        </p:txBody>
      </p:sp>
    </p:spTree>
    <p:extLst>
      <p:ext uri="{BB962C8B-B14F-4D97-AF65-F5344CB8AC3E}">
        <p14:creationId xmlns:p14="http://schemas.microsoft.com/office/powerpoint/2010/main" val="3224037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1590" y="329832"/>
            <a:ext cx="1046663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Approach: Compliance as Code</a:t>
            </a:r>
          </a:p>
        </p:txBody>
      </p:sp>
      <p:sp>
        <p:nvSpPr>
          <p:cNvPr id="10" name="TextBox 9">
            <a:extLst>
              <a:ext uri="{FF2B5EF4-FFF2-40B4-BE49-F238E27FC236}">
                <a16:creationId xmlns:a16="http://schemas.microsoft.com/office/drawing/2014/main" id="{6AE39C6B-9286-7E45-94A4-A77E6DC55AE0}"/>
              </a:ext>
            </a:extLst>
          </p:cNvPr>
          <p:cNvSpPr txBox="1"/>
          <p:nvPr/>
        </p:nvSpPr>
        <p:spPr>
          <a:xfrm>
            <a:off x="9750674" y="5809366"/>
            <a:ext cx="1829090" cy="369332"/>
          </a:xfrm>
          <a:prstGeom prst="rect">
            <a:avLst/>
          </a:prstGeom>
          <a:noFill/>
        </p:spPr>
        <p:txBody>
          <a:bodyPr wrap="none" rtlCol="0">
            <a:spAutoFit/>
          </a:bodyPr>
          <a:lstStyle/>
          <a:p>
            <a:r>
              <a:rPr lang="en-US" dirty="0"/>
              <a:t>Do Not Distribute</a:t>
            </a:r>
          </a:p>
        </p:txBody>
      </p:sp>
      <p:grpSp>
        <p:nvGrpSpPr>
          <p:cNvPr id="4" name="Group 3">
            <a:extLst>
              <a:ext uri="{FF2B5EF4-FFF2-40B4-BE49-F238E27FC236}">
                <a16:creationId xmlns:a16="http://schemas.microsoft.com/office/drawing/2014/main" id="{58FAD44F-3EA1-934E-9F1C-D9694DD7D116}"/>
              </a:ext>
            </a:extLst>
          </p:cNvPr>
          <p:cNvGrpSpPr/>
          <p:nvPr/>
        </p:nvGrpSpPr>
        <p:grpSpPr>
          <a:xfrm>
            <a:off x="573086" y="1316404"/>
            <a:ext cx="10113111" cy="998186"/>
            <a:chOff x="842204" y="1485592"/>
            <a:chExt cx="10113111" cy="998186"/>
          </a:xfrm>
        </p:grpSpPr>
        <p:sp>
          <p:nvSpPr>
            <p:cNvPr id="13" name="Right Arrow 12">
              <a:extLst>
                <a:ext uri="{FF2B5EF4-FFF2-40B4-BE49-F238E27FC236}">
                  <a16:creationId xmlns:a16="http://schemas.microsoft.com/office/drawing/2014/main" id="{90EFBBEE-002F-C045-A03F-C723FBCDDB25}"/>
                </a:ext>
              </a:extLst>
            </p:cNvPr>
            <p:cNvSpPr/>
            <p:nvPr/>
          </p:nvSpPr>
          <p:spPr>
            <a:xfrm>
              <a:off x="3737860" y="1875596"/>
              <a:ext cx="2400090" cy="608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28ABF1D-A708-9E48-8FE8-A35AAAC61413}"/>
                </a:ext>
              </a:extLst>
            </p:cNvPr>
            <p:cNvSpPr/>
            <p:nvPr/>
          </p:nvSpPr>
          <p:spPr>
            <a:xfrm>
              <a:off x="842204" y="1887299"/>
              <a:ext cx="2191626" cy="584775"/>
            </a:xfrm>
            <a:prstGeom prst="rect">
              <a:avLst/>
            </a:prstGeom>
          </p:spPr>
          <p:txBody>
            <a:bodyPr wrap="none">
              <a:spAutoFit/>
            </a:bodyPr>
            <a:lstStyle/>
            <a:p>
              <a:pPr defTabSz="457200">
                <a:spcBef>
                  <a:spcPct val="20000"/>
                </a:spcBef>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rPr>
                <a:t>Component X</a:t>
              </a:r>
              <a:endParaRPr lang="en-US" sz="3200" b="1" dirty="0">
                <a:solidFill>
                  <a:schemeClr val="accent1"/>
                </a:solidFill>
                <a:latin typeface="Franklin Gothic Book" panose="020B05030201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42D662B9-A17B-454A-9322-E566FB4F0E77}"/>
                </a:ext>
              </a:extLst>
            </p:cNvPr>
            <p:cNvSpPr/>
            <p:nvPr/>
          </p:nvSpPr>
          <p:spPr>
            <a:xfrm>
              <a:off x="6669142" y="2064142"/>
              <a:ext cx="4286173" cy="407932"/>
            </a:xfrm>
            <a:prstGeom prst="rect">
              <a:avLst/>
            </a:prstGeom>
          </p:spPr>
          <p:txBody>
            <a:bodyPr wrap="none">
              <a:spAutoFit/>
            </a:bodyPr>
            <a:lstStyle/>
            <a:p>
              <a:pPr algn="ctr" defTabSz="457200">
                <a:lnSpc>
                  <a:spcPts val="2280"/>
                </a:lnSpc>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cs typeface="Arial" panose="020B0604020202020204" pitchFamily="34" charset="0"/>
                </a:rPr>
                <a:t>Controls (AC-02, AC-03, …)</a:t>
              </a:r>
              <a:endParaRPr lang="en-US" dirty="0">
                <a:solidFill>
                  <a:schemeClr val="accent1"/>
                </a:solidFill>
                <a:latin typeface="Franklin Gothic Book" panose="020B05030201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A0C13866-B620-6B4B-9B59-3556B4684B7A}"/>
                </a:ext>
              </a:extLst>
            </p:cNvPr>
            <p:cNvSpPr/>
            <p:nvPr/>
          </p:nvSpPr>
          <p:spPr>
            <a:xfrm>
              <a:off x="3737860" y="1485592"/>
              <a:ext cx="2157514" cy="461665"/>
            </a:xfrm>
            <a:prstGeom prst="rect">
              <a:avLst/>
            </a:prstGeom>
          </p:spPr>
          <p:txBody>
            <a:bodyPr wrap="none">
              <a:spAutoFit/>
            </a:bodyPr>
            <a:lstStyle/>
            <a:p>
              <a:pPr defTabSz="457200">
                <a:spcBef>
                  <a:spcPct val="20000"/>
                </a:spcBef>
                <a:buClr>
                  <a:prstClr val="black">
                    <a:lumMod val="75000"/>
                    <a:lumOff val="25000"/>
                  </a:prstClr>
                </a:buClr>
                <a:buSzPct val="100000"/>
              </a:pPr>
              <a:r>
                <a:rPr lang="en-US" sz="2400" dirty="0">
                  <a:solidFill>
                    <a:schemeClr val="tx1">
                      <a:lumMod val="50000"/>
                      <a:lumOff val="50000"/>
                    </a:schemeClr>
                  </a:solidFill>
                  <a:latin typeface="Franklin Gothic Medium Cond" panose="020B0606030402020204" pitchFamily="34" charset="0"/>
                  <a:cs typeface="Arial" panose="020B0604020202020204" pitchFamily="34" charset="0"/>
                </a:rPr>
                <a:t>helps give system</a:t>
              </a:r>
              <a:endParaRPr lang="en-US" sz="2400" dirty="0">
                <a:solidFill>
                  <a:schemeClr val="accent1"/>
                </a:solidFill>
                <a:latin typeface="Franklin Gothic Book" panose="020B05030201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4E271767-AC11-6E42-A6A4-FBE4731838A5}"/>
              </a:ext>
            </a:extLst>
          </p:cNvPr>
          <p:cNvSpPr txBox="1"/>
          <p:nvPr/>
        </p:nvSpPr>
        <p:spPr>
          <a:xfrm>
            <a:off x="573086" y="2658524"/>
            <a:ext cx="10962645" cy="2302169"/>
          </a:xfrm>
          <a:prstGeom prst="rect">
            <a:avLst/>
          </a:prstGeom>
          <a:noFill/>
        </p:spPr>
        <p:txBody>
          <a:bodyPr wrap="square" rtlCol="0">
            <a:spAutoFit/>
          </a:bodyPr>
          <a:lstStyle/>
          <a:p>
            <a:pPr marL="514350" indent="-514350" defTabSz="457200">
              <a:spcBef>
                <a:spcPct val="20000"/>
              </a:spcBef>
              <a:buClr>
                <a:prstClr val="black">
                  <a:lumMod val="75000"/>
                  <a:lumOff val="25000"/>
                </a:prstClr>
              </a:buClr>
              <a:buSzPct val="100000"/>
              <a:buFont typeface="+mj-lt"/>
              <a:buAutoNum type="arabicPeriod"/>
            </a:pPr>
            <a:r>
              <a:rPr lang="en-US" sz="3200" b="1" dirty="0">
                <a:solidFill>
                  <a:schemeClr val="accent1"/>
                </a:solidFill>
                <a:latin typeface="Franklin Gothic Book" panose="020B0503020102020204" pitchFamily="34" charset="0"/>
                <a:cs typeface="Arial" panose="020B0604020202020204" pitchFamily="34" charset="0"/>
              </a:rPr>
              <a:t>Extend control inheritance to all system “components”</a:t>
            </a:r>
          </a:p>
          <a:p>
            <a:pPr marL="514350" indent="-514350" defTabSz="457200">
              <a:spcBef>
                <a:spcPct val="20000"/>
              </a:spcBef>
              <a:buClr>
                <a:prstClr val="black">
                  <a:lumMod val="75000"/>
                  <a:lumOff val="25000"/>
                </a:prstClr>
              </a:buClr>
              <a:buSzPct val="100000"/>
              <a:buFont typeface="+mj-lt"/>
              <a:buAutoNum type="arabicPeriod"/>
            </a:pPr>
            <a:r>
              <a:rPr lang="en-US" sz="3200" b="1" dirty="0">
                <a:solidFill>
                  <a:schemeClr val="accent1"/>
                </a:solidFill>
                <a:latin typeface="Franklin Gothic Book" panose="020B0503020102020204" pitchFamily="34" charset="0"/>
                <a:cs typeface="Arial" panose="020B0604020202020204" pitchFamily="34" charset="0"/>
              </a:rPr>
              <a:t>Store component-control maps as data in a library</a:t>
            </a:r>
          </a:p>
          <a:p>
            <a:pPr marL="514350" lvl="0" indent="-514350" defTabSz="457200">
              <a:spcBef>
                <a:spcPct val="20000"/>
              </a:spcBef>
              <a:buClr>
                <a:prstClr val="black">
                  <a:lumMod val="75000"/>
                  <a:lumOff val="25000"/>
                </a:prstClr>
              </a:buClr>
              <a:buSzPct val="100000"/>
              <a:buFont typeface="+mj-lt"/>
              <a:buAutoNum type="arabicPeriod"/>
            </a:pPr>
            <a:r>
              <a:rPr lang="en-US" sz="3200" b="1" dirty="0">
                <a:solidFill>
                  <a:schemeClr val="accent1"/>
                </a:solidFill>
                <a:latin typeface="Franklin Gothic Book" panose="020B0503020102020204" pitchFamily="34" charset="0"/>
                <a:cs typeface="Arial" panose="020B0604020202020204" pitchFamily="34" charset="0"/>
              </a:rPr>
              <a:t>Automate library lookup and creating draft SSP</a:t>
            </a:r>
          </a:p>
          <a:p>
            <a:pPr marL="514350" lvl="0" indent="-514350" defTabSz="457200">
              <a:spcBef>
                <a:spcPct val="20000"/>
              </a:spcBef>
              <a:buClr>
                <a:prstClr val="black">
                  <a:lumMod val="75000"/>
                  <a:lumOff val="25000"/>
                </a:prstClr>
              </a:buClr>
              <a:buSzPct val="100000"/>
              <a:buFont typeface="+mj-lt"/>
              <a:buAutoNum type="arabicPeriod"/>
            </a:pPr>
            <a:r>
              <a:rPr lang="en-US" sz="2900" b="1" dirty="0">
                <a:solidFill>
                  <a:schemeClr val="accent1"/>
                </a:solidFill>
                <a:latin typeface="Franklin Gothic Book" panose="020B0503020102020204" pitchFamily="34" charset="0"/>
                <a:cs typeface="Arial" panose="020B0604020202020204" pitchFamily="34" charset="0"/>
              </a:rPr>
              <a:t>Use APIs, DevSecOps to continuously assess predefined evidence</a:t>
            </a:r>
          </a:p>
        </p:txBody>
      </p:sp>
    </p:spTree>
    <p:extLst>
      <p:ext uri="{BB962C8B-B14F-4D97-AF65-F5344CB8AC3E}">
        <p14:creationId xmlns:p14="http://schemas.microsoft.com/office/powerpoint/2010/main" val="3612020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B5FA5DA3-FE92-7642-A148-3647260DD5FF}"/>
              </a:ext>
            </a:extLst>
          </p:cNvPr>
          <p:cNvSpPr txBox="1">
            <a:spLocks/>
          </p:cNvSpPr>
          <p:nvPr/>
        </p:nvSpPr>
        <p:spPr>
          <a:xfrm>
            <a:off x="7149448" y="2644460"/>
            <a:ext cx="4182164" cy="22284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Pre-written control narratives</a:t>
            </a:r>
          </a:p>
          <a:p>
            <a:r>
              <a:rPr lang="en-US" sz="2400" dirty="0">
                <a:solidFill>
                  <a:schemeClr val="bg1"/>
                </a:solidFill>
              </a:rPr>
              <a:t>Pre-defined evidence types</a:t>
            </a:r>
          </a:p>
          <a:p>
            <a:r>
              <a:rPr lang="en-US" sz="2400" dirty="0">
                <a:solidFill>
                  <a:schemeClr val="bg1"/>
                </a:solidFill>
              </a:rPr>
              <a:t>Pre-defined testing routines</a:t>
            </a:r>
          </a:p>
        </p:txBody>
      </p:sp>
      <p:sp>
        <p:nvSpPr>
          <p:cNvPr id="11" name="Text Placeholder 4">
            <a:extLst>
              <a:ext uri="{FF2B5EF4-FFF2-40B4-BE49-F238E27FC236}">
                <a16:creationId xmlns:a16="http://schemas.microsoft.com/office/drawing/2014/main" id="{DF8E12F8-7D74-D949-BEDD-893583EEB5DA}"/>
              </a:ext>
            </a:extLst>
          </p:cNvPr>
          <p:cNvSpPr txBox="1">
            <a:spLocks/>
          </p:cNvSpPr>
          <p:nvPr/>
        </p:nvSpPr>
        <p:spPr>
          <a:xfrm>
            <a:off x="7211141" y="2035730"/>
            <a:ext cx="3730752" cy="4575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solidFill>
                  <a:schemeClr val="bg1"/>
                </a:solidFill>
                <a:latin typeface="+mj-lt"/>
              </a:rPr>
              <a:t>Compliance Supply Chain</a:t>
            </a:r>
          </a:p>
        </p:txBody>
      </p:sp>
      <p:pic>
        <p:nvPicPr>
          <p:cNvPr id="14" name="Picture 13" descr="Screenshot fo the OpenControl github repository">
            <a:extLst>
              <a:ext uri="{FF2B5EF4-FFF2-40B4-BE49-F238E27FC236}">
                <a16:creationId xmlns:a16="http://schemas.microsoft.com/office/drawing/2014/main" id="{60DCE58F-64C9-D245-B503-90FB5D04F0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300" y="1253162"/>
            <a:ext cx="5796843" cy="4335203"/>
          </a:xfrm>
          <a:prstGeom prst="rect">
            <a:avLst/>
          </a:prstGeom>
        </p:spPr>
      </p:pic>
      <p:pic>
        <p:nvPicPr>
          <p:cNvPr id="15" name="Picture 14" descr="Screenshot of an opencontrol.yam file showing how system components can be represented as a manifest for compliance tracking purposes.">
            <a:extLst>
              <a:ext uri="{FF2B5EF4-FFF2-40B4-BE49-F238E27FC236}">
                <a16:creationId xmlns:a16="http://schemas.microsoft.com/office/drawing/2014/main" id="{90C025F4-E93E-2143-98D8-0168DA6DB918}"/>
              </a:ext>
            </a:extLst>
          </p:cNvPr>
          <p:cNvPicPr>
            <a:picLocks noChangeAspect="1"/>
          </p:cNvPicPr>
          <p:nvPr/>
        </p:nvPicPr>
        <p:blipFill>
          <a:blip r:embed="rId3"/>
          <a:stretch>
            <a:fillRect/>
          </a:stretch>
        </p:blipFill>
        <p:spPr>
          <a:xfrm>
            <a:off x="6939219" y="1423173"/>
            <a:ext cx="4267659" cy="3845119"/>
          </a:xfrm>
          <a:prstGeom prst="rect">
            <a:avLst/>
          </a:prstGeom>
          <a:effectLst>
            <a:outerShdw blurRad="241300" dist="114300" dir="5400000" algn="t" rotWithShape="0">
              <a:prstClr val="black">
                <a:alpha val="40000"/>
              </a:prstClr>
            </a:outerShdw>
          </a:effectLst>
        </p:spPr>
      </p:pic>
      <p:sp>
        <p:nvSpPr>
          <p:cNvPr id="8" name="TextBox 7">
            <a:extLst>
              <a:ext uri="{FF2B5EF4-FFF2-40B4-BE49-F238E27FC236}">
                <a16:creationId xmlns:a16="http://schemas.microsoft.com/office/drawing/2014/main" id="{5950CB52-26DD-0E4B-B2EA-1BA7AD020C1B}"/>
              </a:ext>
            </a:extLst>
          </p:cNvPr>
          <p:cNvSpPr txBox="1"/>
          <p:nvPr/>
        </p:nvSpPr>
        <p:spPr>
          <a:xfrm>
            <a:off x="1541590" y="329832"/>
            <a:ext cx="1046663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Approach: OpenControl Data Spec</a:t>
            </a:r>
          </a:p>
        </p:txBody>
      </p:sp>
    </p:spTree>
    <p:extLst>
      <p:ext uri="{BB962C8B-B14F-4D97-AF65-F5344CB8AC3E}">
        <p14:creationId xmlns:p14="http://schemas.microsoft.com/office/powerpoint/2010/main" val="4141059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6261" y="336850"/>
            <a:ext cx="10337919" cy="830997"/>
          </a:xfrm>
          <a:prstGeom prst="rect">
            <a:avLst/>
          </a:prstGeom>
          <a:noFill/>
        </p:spPr>
        <p:txBody>
          <a:bodyPr wrap="square" rtlCol="0">
            <a:spAutoFit/>
          </a:bodyPr>
          <a:lstStyle/>
          <a:p>
            <a:r>
              <a:rPr lang="en-US" sz="4800" dirty="0">
                <a:solidFill>
                  <a:srgbClr val="2BA1DB"/>
                </a:solidFill>
                <a:latin typeface="Franklin Gothic Medium Cond" panose="020B0606030402020204" pitchFamily="34" charset="0"/>
              </a:rPr>
              <a:t>Benefit: Auto-generating Security Control Text </a:t>
            </a:r>
          </a:p>
        </p:txBody>
      </p:sp>
      <p:pic>
        <p:nvPicPr>
          <p:cNvPr id="5" name="Picture 4" descr="Screenshot of GitHub repository">
            <a:extLst>
              <a:ext uri="{FF2B5EF4-FFF2-40B4-BE49-F238E27FC236}">
                <a16:creationId xmlns:a16="http://schemas.microsoft.com/office/drawing/2014/main" id="{231CE788-5BE4-264C-B769-ADCC205405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4249" y="2849796"/>
            <a:ext cx="1598953" cy="1589555"/>
          </a:xfrm>
          <a:prstGeom prst="rect">
            <a:avLst/>
          </a:prstGeom>
        </p:spPr>
      </p:pic>
      <p:grpSp>
        <p:nvGrpSpPr>
          <p:cNvPr id="6" name="Group 5" descr="Several overlapping screenshots representing software">
            <a:extLst>
              <a:ext uri="{FF2B5EF4-FFF2-40B4-BE49-F238E27FC236}">
                <a16:creationId xmlns:a16="http://schemas.microsoft.com/office/drawing/2014/main" id="{1A8D0990-6A67-BC43-8B8E-D95C8399BFF2}"/>
              </a:ext>
            </a:extLst>
          </p:cNvPr>
          <p:cNvGrpSpPr/>
          <p:nvPr/>
        </p:nvGrpSpPr>
        <p:grpSpPr>
          <a:xfrm>
            <a:off x="8771683" y="2732342"/>
            <a:ext cx="1960033" cy="1943546"/>
            <a:chOff x="5285676" y="1817639"/>
            <a:chExt cx="3660777" cy="3799831"/>
          </a:xfrm>
        </p:grpSpPr>
        <p:pic>
          <p:nvPicPr>
            <p:cNvPr id="7" name="Picture 6">
              <a:extLst>
                <a:ext uri="{FF2B5EF4-FFF2-40B4-BE49-F238E27FC236}">
                  <a16:creationId xmlns:a16="http://schemas.microsoft.com/office/drawing/2014/main" id="{E1AEEE80-738F-4C4C-A0B7-07B0DFD464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85676" y="1817639"/>
              <a:ext cx="2893461" cy="2876455"/>
            </a:xfrm>
            <a:prstGeom prst="rect">
              <a:avLst/>
            </a:prstGeom>
          </p:spPr>
        </p:pic>
        <p:pic>
          <p:nvPicPr>
            <p:cNvPr id="8" name="Picture 7">
              <a:extLst>
                <a:ext uri="{FF2B5EF4-FFF2-40B4-BE49-F238E27FC236}">
                  <a16:creationId xmlns:a16="http://schemas.microsoft.com/office/drawing/2014/main" id="{5D3E6F9E-D450-0F4E-BDDA-89628AF59B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58576" y="2211411"/>
              <a:ext cx="2914977" cy="2897844"/>
            </a:xfrm>
            <a:prstGeom prst="rect">
              <a:avLst/>
            </a:prstGeom>
          </p:spPr>
        </p:pic>
        <p:pic>
          <p:nvPicPr>
            <p:cNvPr id="9" name="Picture 8">
              <a:extLst>
                <a:ext uri="{FF2B5EF4-FFF2-40B4-BE49-F238E27FC236}">
                  <a16:creationId xmlns:a16="http://schemas.microsoft.com/office/drawing/2014/main" id="{7B7481E6-6E1E-AB43-AD26-0651FC3BBA3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77906" y="2765784"/>
              <a:ext cx="2868547" cy="2851686"/>
            </a:xfrm>
            <a:prstGeom prst="rect">
              <a:avLst/>
            </a:prstGeom>
          </p:spPr>
        </p:pic>
      </p:grpSp>
      <p:sp>
        <p:nvSpPr>
          <p:cNvPr id="13" name="Pentagon 12">
            <a:extLst>
              <a:ext uri="{FF2B5EF4-FFF2-40B4-BE49-F238E27FC236}">
                <a16:creationId xmlns:a16="http://schemas.microsoft.com/office/drawing/2014/main" id="{4F0EA13A-0013-FC42-967B-4F282F2EFA3B}"/>
              </a:ext>
            </a:extLst>
          </p:cNvPr>
          <p:cNvSpPr/>
          <p:nvPr/>
        </p:nvSpPr>
        <p:spPr>
          <a:xfrm>
            <a:off x="752595" y="1590303"/>
            <a:ext cx="2747947" cy="376751"/>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Step 1</a:t>
            </a:r>
          </a:p>
        </p:txBody>
      </p:sp>
      <p:sp>
        <p:nvSpPr>
          <p:cNvPr id="14" name="Chevron 13">
            <a:extLst>
              <a:ext uri="{FF2B5EF4-FFF2-40B4-BE49-F238E27FC236}">
                <a16:creationId xmlns:a16="http://schemas.microsoft.com/office/drawing/2014/main" id="{E7B33733-777F-AD42-BEA3-110383731584}"/>
              </a:ext>
            </a:extLst>
          </p:cNvPr>
          <p:cNvSpPr/>
          <p:nvPr/>
        </p:nvSpPr>
        <p:spPr>
          <a:xfrm>
            <a:off x="5678349" y="1590302"/>
            <a:ext cx="2904098" cy="375699"/>
          </a:xfrm>
          <a:prstGeom prst="chevron">
            <a:avLst/>
          </a:prstGeom>
          <a:solidFill>
            <a:srgbClr val="2B7A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Step 3</a:t>
            </a:r>
          </a:p>
        </p:txBody>
      </p:sp>
      <p:sp>
        <p:nvSpPr>
          <p:cNvPr id="15" name="Chevron 14">
            <a:extLst>
              <a:ext uri="{FF2B5EF4-FFF2-40B4-BE49-F238E27FC236}">
                <a16:creationId xmlns:a16="http://schemas.microsoft.com/office/drawing/2014/main" id="{31C5CD7C-13D4-4147-95F3-6BBCDC294FE3}"/>
              </a:ext>
            </a:extLst>
          </p:cNvPr>
          <p:cNvSpPr/>
          <p:nvPr/>
        </p:nvSpPr>
        <p:spPr>
          <a:xfrm>
            <a:off x="2998738" y="1590303"/>
            <a:ext cx="2949778" cy="376751"/>
          </a:xfrm>
          <a:prstGeom prst="chevron">
            <a:avLst/>
          </a:prstGeom>
          <a:solidFill>
            <a:srgbClr val="1D72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Step 2</a:t>
            </a:r>
          </a:p>
        </p:txBody>
      </p:sp>
      <p:grpSp>
        <p:nvGrpSpPr>
          <p:cNvPr id="16" name="Group 15" descr="Diagram represening a system's components listed in a manifest connected to a database/library of &quot;component security plans&quot;">
            <a:extLst>
              <a:ext uri="{FF2B5EF4-FFF2-40B4-BE49-F238E27FC236}">
                <a16:creationId xmlns:a16="http://schemas.microsoft.com/office/drawing/2014/main" id="{F8DE20A6-18F5-5C43-B48F-D29C408B0102}"/>
              </a:ext>
            </a:extLst>
          </p:cNvPr>
          <p:cNvGrpSpPr/>
          <p:nvPr/>
        </p:nvGrpSpPr>
        <p:grpSpPr>
          <a:xfrm>
            <a:off x="3792125" y="2897167"/>
            <a:ext cx="1829923" cy="1394009"/>
            <a:chOff x="3330675" y="1593256"/>
            <a:chExt cx="1829923" cy="1394009"/>
          </a:xfrm>
        </p:grpSpPr>
        <p:pic>
          <p:nvPicPr>
            <p:cNvPr id="17" name="Picture 16">
              <a:extLst>
                <a:ext uri="{FF2B5EF4-FFF2-40B4-BE49-F238E27FC236}">
                  <a16:creationId xmlns:a16="http://schemas.microsoft.com/office/drawing/2014/main" id="{F89B699C-8E36-1E41-B305-E889EC8423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30675" y="1593256"/>
              <a:ext cx="835553" cy="1394009"/>
            </a:xfrm>
            <a:prstGeom prst="rect">
              <a:avLst/>
            </a:prstGeom>
          </p:spPr>
        </p:pic>
        <p:cxnSp>
          <p:nvCxnSpPr>
            <p:cNvPr id="18" name="Straight Arrow Connector 17">
              <a:extLst>
                <a:ext uri="{FF2B5EF4-FFF2-40B4-BE49-F238E27FC236}">
                  <a16:creationId xmlns:a16="http://schemas.microsoft.com/office/drawing/2014/main" id="{410F7F25-EE96-564A-ACA6-FA1D8393095B}"/>
                </a:ext>
              </a:extLst>
            </p:cNvPr>
            <p:cNvCxnSpPr>
              <a:cxnSpLocks/>
            </p:cNvCxnSpPr>
            <p:nvPr/>
          </p:nvCxnSpPr>
          <p:spPr>
            <a:xfrm>
              <a:off x="3942101" y="2363234"/>
              <a:ext cx="448253" cy="0"/>
            </a:xfrm>
            <a:prstGeom prst="straightConnector1">
              <a:avLst/>
            </a:prstGeom>
            <a:ln w="50800">
              <a:solidFill>
                <a:schemeClr val="bg1">
                  <a:lumMod val="75000"/>
                </a:schemeClr>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Can 18">
              <a:extLst>
                <a:ext uri="{FF2B5EF4-FFF2-40B4-BE49-F238E27FC236}">
                  <a16:creationId xmlns:a16="http://schemas.microsoft.com/office/drawing/2014/main" id="{66DC6F7E-8177-CC40-826F-989410CB33AA}"/>
                </a:ext>
              </a:extLst>
            </p:cNvPr>
            <p:cNvSpPr/>
            <p:nvPr/>
          </p:nvSpPr>
          <p:spPr>
            <a:xfrm>
              <a:off x="4498747" y="1819620"/>
              <a:ext cx="661851" cy="984068"/>
            </a:xfrm>
            <a:prstGeom prst="can">
              <a:avLst/>
            </a:prstGeom>
            <a:solidFill>
              <a:schemeClr val="bg2">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CSP</a:t>
              </a:r>
            </a:p>
            <a:p>
              <a:pPr algn="ctr"/>
              <a:r>
                <a:rPr lang="en-US" sz="1200" dirty="0">
                  <a:solidFill>
                    <a:schemeClr val="tx1"/>
                  </a:solidFill>
                </a:rPr>
                <a:t>Library</a:t>
              </a:r>
              <a:endParaRPr lang="en-US" sz="700" dirty="0">
                <a:solidFill>
                  <a:schemeClr val="tx1"/>
                </a:solidFill>
              </a:endParaRPr>
            </a:p>
          </p:txBody>
        </p:sp>
      </p:grpSp>
      <p:sp>
        <p:nvSpPr>
          <p:cNvPr id="21" name="Chevron 20">
            <a:extLst>
              <a:ext uri="{FF2B5EF4-FFF2-40B4-BE49-F238E27FC236}">
                <a16:creationId xmlns:a16="http://schemas.microsoft.com/office/drawing/2014/main" id="{72C216A8-09AD-6B43-BFDF-F9FDC68D6DD6}"/>
              </a:ext>
            </a:extLst>
          </p:cNvPr>
          <p:cNvSpPr/>
          <p:nvPr/>
        </p:nvSpPr>
        <p:spPr>
          <a:xfrm>
            <a:off x="8387733" y="1590303"/>
            <a:ext cx="2766770" cy="376751"/>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Step 4</a:t>
            </a:r>
          </a:p>
        </p:txBody>
      </p:sp>
      <p:grpSp>
        <p:nvGrpSpPr>
          <p:cNvPr id="38" name="Group 37" descr="Diagram of documents floating in a cloud">
            <a:extLst>
              <a:ext uri="{FF2B5EF4-FFF2-40B4-BE49-F238E27FC236}">
                <a16:creationId xmlns:a16="http://schemas.microsoft.com/office/drawing/2014/main" id="{6C220478-5720-144A-9147-471DAC679161}"/>
              </a:ext>
            </a:extLst>
          </p:cNvPr>
          <p:cNvGrpSpPr/>
          <p:nvPr/>
        </p:nvGrpSpPr>
        <p:grpSpPr>
          <a:xfrm>
            <a:off x="6575684" y="3217301"/>
            <a:ext cx="1295548" cy="796766"/>
            <a:chOff x="10045242" y="2642666"/>
            <a:chExt cx="1295548" cy="796766"/>
          </a:xfrm>
        </p:grpSpPr>
        <p:sp>
          <p:nvSpPr>
            <p:cNvPr id="39" name="Cloud 38">
              <a:extLst>
                <a:ext uri="{FF2B5EF4-FFF2-40B4-BE49-F238E27FC236}">
                  <a16:creationId xmlns:a16="http://schemas.microsoft.com/office/drawing/2014/main" id="{2752B660-83C4-1C4D-8C33-9822202D7713}"/>
                </a:ext>
              </a:extLst>
            </p:cNvPr>
            <p:cNvSpPr/>
            <p:nvPr/>
          </p:nvSpPr>
          <p:spPr>
            <a:xfrm>
              <a:off x="10045242" y="2642666"/>
              <a:ext cx="1295548" cy="796766"/>
            </a:xfrm>
            <a:prstGeom prst="cloud">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E8642AD-3AE9-204A-BDC2-A5E69E7B10F7}"/>
                </a:ext>
              </a:extLst>
            </p:cNvPr>
            <p:cNvGrpSpPr/>
            <p:nvPr/>
          </p:nvGrpSpPr>
          <p:grpSpPr>
            <a:xfrm>
              <a:off x="10541152" y="2765937"/>
              <a:ext cx="355458" cy="436179"/>
              <a:chOff x="10025036" y="3850740"/>
              <a:chExt cx="459719" cy="481741"/>
            </a:xfrm>
          </p:grpSpPr>
          <p:sp>
            <p:nvSpPr>
              <p:cNvPr id="41" name="Folded Corner 40">
                <a:extLst>
                  <a:ext uri="{FF2B5EF4-FFF2-40B4-BE49-F238E27FC236}">
                    <a16:creationId xmlns:a16="http://schemas.microsoft.com/office/drawing/2014/main" id="{12AE074F-E7C7-1444-9E1B-3E2131C0A204}"/>
                  </a:ext>
                </a:extLst>
              </p:cNvPr>
              <p:cNvSpPr/>
              <p:nvPr/>
            </p:nvSpPr>
            <p:spPr>
              <a:xfrm>
                <a:off x="10195395" y="3995093"/>
                <a:ext cx="289360" cy="337388"/>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Folded Corner 41">
                <a:extLst>
                  <a:ext uri="{FF2B5EF4-FFF2-40B4-BE49-F238E27FC236}">
                    <a16:creationId xmlns:a16="http://schemas.microsoft.com/office/drawing/2014/main" id="{3213C8DB-E925-9C43-9ED4-7E6D71D8F84C}"/>
                  </a:ext>
                </a:extLst>
              </p:cNvPr>
              <p:cNvSpPr/>
              <p:nvPr/>
            </p:nvSpPr>
            <p:spPr>
              <a:xfrm>
                <a:off x="10121196" y="3937034"/>
                <a:ext cx="289360" cy="337388"/>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olded Corner 42">
                <a:extLst>
                  <a:ext uri="{FF2B5EF4-FFF2-40B4-BE49-F238E27FC236}">
                    <a16:creationId xmlns:a16="http://schemas.microsoft.com/office/drawing/2014/main" id="{AA990645-1FD5-4446-BA4F-0698A6C8575C}"/>
                  </a:ext>
                </a:extLst>
              </p:cNvPr>
              <p:cNvSpPr/>
              <p:nvPr/>
            </p:nvSpPr>
            <p:spPr>
              <a:xfrm>
                <a:off x="10025036" y="3850740"/>
                <a:ext cx="289360" cy="337388"/>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0" name="TextBox 49">
            <a:extLst>
              <a:ext uri="{FF2B5EF4-FFF2-40B4-BE49-F238E27FC236}">
                <a16:creationId xmlns:a16="http://schemas.microsoft.com/office/drawing/2014/main" id="{1536BF88-C1FD-A049-94F1-43101ADCB235}"/>
              </a:ext>
            </a:extLst>
          </p:cNvPr>
          <p:cNvSpPr txBox="1"/>
          <p:nvPr/>
        </p:nvSpPr>
        <p:spPr>
          <a:xfrm>
            <a:off x="923662" y="2072703"/>
            <a:ext cx="1780422" cy="553990"/>
          </a:xfrm>
          <a:prstGeom prst="rect">
            <a:avLst/>
          </a:prstGeom>
          <a:noFill/>
        </p:spPr>
        <p:txBody>
          <a:bodyPr wrap="square" lIns="121912" tIns="60956" rIns="121912" bIns="60956" rtlCol="0">
            <a:spAutoFit/>
          </a:bodyPr>
          <a:lstStyle/>
          <a:p>
            <a:pPr algn="ctr" defTabSz="1219080"/>
            <a:r>
              <a:rPr lang="en-US" sz="1400" b="1" dirty="0">
                <a:solidFill>
                  <a:schemeClr val="accent1"/>
                </a:solidFill>
                <a:cs typeface="Helvetica"/>
              </a:rPr>
              <a:t>Profile System</a:t>
            </a:r>
            <a:br>
              <a:rPr lang="en-US" sz="1400" b="1" dirty="0">
                <a:solidFill>
                  <a:schemeClr val="accent1"/>
                </a:solidFill>
                <a:cs typeface="Helvetica"/>
              </a:rPr>
            </a:br>
            <a:r>
              <a:rPr lang="en-US" sz="1400" b="1" dirty="0">
                <a:solidFill>
                  <a:schemeClr val="accent1"/>
                </a:solidFill>
                <a:cs typeface="Helvetica"/>
              </a:rPr>
              <a:t>Source Code</a:t>
            </a:r>
          </a:p>
        </p:txBody>
      </p:sp>
      <p:sp>
        <p:nvSpPr>
          <p:cNvPr id="51" name="TextBox 50">
            <a:extLst>
              <a:ext uri="{FF2B5EF4-FFF2-40B4-BE49-F238E27FC236}">
                <a16:creationId xmlns:a16="http://schemas.microsoft.com/office/drawing/2014/main" id="{33151BD2-7CFF-124C-B041-F0D194BA2E57}"/>
              </a:ext>
            </a:extLst>
          </p:cNvPr>
          <p:cNvSpPr txBox="1"/>
          <p:nvPr/>
        </p:nvSpPr>
        <p:spPr>
          <a:xfrm>
            <a:off x="3522777" y="2103158"/>
            <a:ext cx="2625553" cy="553990"/>
          </a:xfrm>
          <a:prstGeom prst="rect">
            <a:avLst/>
          </a:prstGeom>
          <a:noFill/>
        </p:spPr>
        <p:txBody>
          <a:bodyPr wrap="square" lIns="121912" tIns="60956" rIns="121912" bIns="60956" rtlCol="0">
            <a:spAutoFit/>
          </a:bodyPr>
          <a:lstStyle/>
          <a:p>
            <a:pPr defTabSz="1219080"/>
            <a:r>
              <a:rPr lang="en-US" sz="1400" b="1" dirty="0">
                <a:solidFill>
                  <a:schemeClr val="accent1"/>
                </a:solidFill>
                <a:cs typeface="Helvetica"/>
              </a:rPr>
              <a:t>Look up controls in Component Security Plan Library</a:t>
            </a:r>
          </a:p>
        </p:txBody>
      </p:sp>
      <p:sp>
        <p:nvSpPr>
          <p:cNvPr id="52" name="TextBox 51">
            <a:extLst>
              <a:ext uri="{FF2B5EF4-FFF2-40B4-BE49-F238E27FC236}">
                <a16:creationId xmlns:a16="http://schemas.microsoft.com/office/drawing/2014/main" id="{5B1C8482-D642-1C44-A024-62C95ACC1FF0}"/>
              </a:ext>
            </a:extLst>
          </p:cNvPr>
          <p:cNvSpPr txBox="1"/>
          <p:nvPr/>
        </p:nvSpPr>
        <p:spPr>
          <a:xfrm>
            <a:off x="8741856" y="2106568"/>
            <a:ext cx="2157426" cy="338546"/>
          </a:xfrm>
          <a:prstGeom prst="rect">
            <a:avLst/>
          </a:prstGeom>
          <a:noFill/>
        </p:spPr>
        <p:txBody>
          <a:bodyPr wrap="square" lIns="121912" tIns="60956" rIns="121912" bIns="60956" rtlCol="0">
            <a:spAutoFit/>
          </a:bodyPr>
          <a:lstStyle/>
          <a:p>
            <a:pPr defTabSz="1219080"/>
            <a:r>
              <a:rPr lang="en-US" sz="1400" b="1" dirty="0">
                <a:solidFill>
                  <a:schemeClr val="accent1"/>
                </a:solidFill>
                <a:cs typeface="Helvetica"/>
              </a:rPr>
              <a:t>Iterate and improve</a:t>
            </a:r>
          </a:p>
        </p:txBody>
      </p:sp>
      <p:sp>
        <p:nvSpPr>
          <p:cNvPr id="53" name="TextBox 52">
            <a:extLst>
              <a:ext uri="{FF2B5EF4-FFF2-40B4-BE49-F238E27FC236}">
                <a16:creationId xmlns:a16="http://schemas.microsoft.com/office/drawing/2014/main" id="{E036B511-A47F-EB45-B88B-631D6B0EF0AF}"/>
              </a:ext>
            </a:extLst>
          </p:cNvPr>
          <p:cNvSpPr txBox="1"/>
          <p:nvPr/>
        </p:nvSpPr>
        <p:spPr>
          <a:xfrm>
            <a:off x="6571986" y="2126352"/>
            <a:ext cx="1958694" cy="553990"/>
          </a:xfrm>
          <a:prstGeom prst="rect">
            <a:avLst/>
          </a:prstGeom>
          <a:noFill/>
        </p:spPr>
        <p:txBody>
          <a:bodyPr wrap="square" lIns="121912" tIns="60956" rIns="121912" bIns="60956" rtlCol="0">
            <a:spAutoFit/>
          </a:bodyPr>
          <a:lstStyle/>
          <a:p>
            <a:pPr defTabSz="1219080"/>
            <a:r>
              <a:rPr lang="en-US" sz="1400" b="1" dirty="0">
                <a:solidFill>
                  <a:schemeClr val="accent1"/>
                </a:solidFill>
                <a:cs typeface="Helvetica"/>
              </a:rPr>
              <a:t>Generate draft Security Control Text</a:t>
            </a:r>
          </a:p>
        </p:txBody>
      </p:sp>
    </p:spTree>
    <p:extLst>
      <p:ext uri="{BB962C8B-B14F-4D97-AF65-F5344CB8AC3E}">
        <p14:creationId xmlns:p14="http://schemas.microsoft.com/office/powerpoint/2010/main" val="2273938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97B844-ACA2-A34A-B180-F01E98B0D70C}" type="slidenum">
              <a:rPr lang="en-US" smtClean="0"/>
              <a:t>9</a:t>
            </a:fld>
            <a:endParaRPr lang="en-US"/>
          </a:p>
        </p:txBody>
      </p:sp>
      <p:sp>
        <p:nvSpPr>
          <p:cNvPr id="6" name="Rectangle 5"/>
          <p:cNvSpPr/>
          <p:nvPr/>
        </p:nvSpPr>
        <p:spPr>
          <a:xfrm>
            <a:off x="0" y="0"/>
            <a:ext cx="12192000" cy="6858000"/>
          </a:xfrm>
          <a:prstGeom prst="rect">
            <a:avLst/>
          </a:prstGeom>
          <a:solidFill>
            <a:srgbClr val="496FA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GovReady - Automatically profile application repository and assemble OpenControl security content files" descr="Screenshot of a video demonstration. Video shows generating automatically profile an application repository to identify system components and then generate (simulated) component security plans for compliance as code repository. (NOTE: Profiling for components is real, OpenControl content is synthetic.)">
            <a:hlinkClick r:id="" action="ppaction://media"/>
            <a:extLst>
              <a:ext uri="{FF2B5EF4-FFF2-40B4-BE49-F238E27FC236}">
                <a16:creationId xmlns:a16="http://schemas.microsoft.com/office/drawing/2014/main" id="{CECADAA5-29B8-E64A-92F1-24A2A7CA48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 y="0"/>
            <a:ext cx="10972800" cy="6858000"/>
          </a:xfrm>
          <a:prstGeom prst="rect">
            <a:avLst/>
          </a:prstGeom>
        </p:spPr>
      </p:pic>
    </p:spTree>
    <p:extLst>
      <p:ext uri="{BB962C8B-B14F-4D97-AF65-F5344CB8AC3E}">
        <p14:creationId xmlns:p14="http://schemas.microsoft.com/office/powerpoint/2010/main" val="7349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20324</TotalTime>
  <Words>592</Words>
  <Application>Microsoft Macintosh PowerPoint</Application>
  <PresentationFormat>Widescreen</PresentationFormat>
  <Paragraphs>126</Paragraphs>
  <Slides>17</Slides>
  <Notes>2</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Calibri</vt:lpstr>
      <vt:lpstr>Calibri Light</vt:lpstr>
      <vt:lpstr>Franklin Gothic Book</vt:lpstr>
      <vt:lpstr>Franklin Gothic Demi Cond</vt:lpstr>
      <vt:lpstr>Franklin Gothic Medium</vt:lpstr>
      <vt:lpstr>Franklin Gothic Medium Cond</vt:lpstr>
      <vt:lpstr>Helvetica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DHS-HQ</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Shelby L (CTR)</dc:creator>
  <cp:lastModifiedBy>Microsoft Office User</cp:lastModifiedBy>
  <cp:revision>100</cp:revision>
  <cp:lastPrinted>2019-01-04T20:44:44Z</cp:lastPrinted>
  <dcterms:created xsi:type="dcterms:W3CDTF">2018-10-09T17:59:46Z</dcterms:created>
  <dcterms:modified xsi:type="dcterms:W3CDTF">2019-01-04T21:01:18Z</dcterms:modified>
</cp:coreProperties>
</file>